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301" r:id="rId5"/>
    <p:sldId id="261" r:id="rId6"/>
    <p:sldId id="307" r:id="rId7"/>
    <p:sldId id="308" r:id="rId8"/>
    <p:sldId id="309" r:id="rId9"/>
    <p:sldId id="281" r:id="rId10"/>
    <p:sldId id="265" r:id="rId11"/>
    <p:sldId id="311" r:id="rId12"/>
    <p:sldId id="312" r:id="rId13"/>
    <p:sldId id="302" r:id="rId14"/>
    <p:sldId id="292" r:id="rId15"/>
    <p:sldId id="303" r:id="rId16"/>
    <p:sldId id="291" r:id="rId17"/>
    <p:sldId id="304" r:id="rId18"/>
    <p:sldId id="286" r:id="rId19"/>
    <p:sldId id="305" r:id="rId20"/>
    <p:sldId id="310" r:id="rId21"/>
    <p:sldId id="306" r:id="rId22"/>
    <p:sldId id="296" r:id="rId23"/>
    <p:sldId id="299" r:id="rId24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libri Light" panose="020F0302020204030204" pitchFamily="34" charset="0"/>
      <p:regular r:id="rId29"/>
      <p:italic r:id="rId30"/>
    </p:embeddedFont>
    <p:embeddedFont>
      <p:font typeface="Encode Sans Black" pitchFamily="2" charset="-18"/>
      <p:bold r:id="rId31"/>
    </p:embeddedFont>
    <p:embeddedFont>
      <p:font typeface="Encode Sans ExtraBold" pitchFamily="2" charset="-18"/>
      <p:bold r:id="rId32"/>
    </p:embeddedFont>
    <p:embeddedFont>
      <p:font typeface="Encode Sans Light" pitchFamily="2" charset="-18"/>
      <p:regular r:id="rId33"/>
    </p:embeddedFont>
    <p:embeddedFont>
      <p:font typeface="Encode Sans SemiBold" pitchFamily="2" charset="-18"/>
      <p:bold r:id="rId34"/>
    </p:embeddedFont>
    <p:embeddedFont>
      <p:font typeface="Encode Sans SemiExpandedLight" pitchFamily="2" charset="-18"/>
      <p:regular r:id="rId35"/>
    </p:embeddedFont>
  </p:embeddedFont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D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0" d="100"/>
          <a:sy n="110" d="100"/>
        </p:scale>
        <p:origin x="49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3E7E67-1F1D-44D1-AB16-822E76F995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F463635-DC9E-4CB6-B614-CF431F14D6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E657632-AFBA-40D3-BDD9-6D42F783E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1F26264-A2B1-4905-96B9-CE0F61C99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2F923F1-9196-4617-8A2C-90209D76E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6401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8CE973-3AC5-4EFE-9283-EDA0A29AF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92B5758-6E51-42D7-8732-7BDFC906C2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B83E961-BBA5-4CB5-ABB2-1B33ED52B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AD94BA7-3A03-4436-BE52-44D9432E90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7C0A4D5-578F-4FD4-B320-DF251C6CE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59546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8C314630-4FDA-4FD2-A363-16FA93BE2F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A42338E8-2AD4-406F-868E-83EF52EF6A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055DE1A-6624-4A82-A057-663A65E8E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BD7EC14-DD98-4DFB-8C18-203DF7C49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794F983-A2A2-45AA-A537-A9CE0410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9102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9E7B8C-2581-4118-AE9B-C95CA0E0EE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B24AD4F-7FE0-4A45-BA25-E2E23C50CE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FD02B5E-9B50-4423-94F0-2B40A8689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089CC73-F85F-465C-BA33-9FFDA0073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848C882-1E66-4016-B6C7-4D9516DDB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8098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8E20F85-E06E-49ED-A902-8C240677F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E0A4D07-0847-4D00-94AB-70C06D167A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23DBF529-EA44-417E-BB9C-961156F768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CC3AF99-EFE7-45E1-A749-F72C087E1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5C0C9FD-94AB-4098-AD81-B6C19DF99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15409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5A284F6-B93D-49AD-B9AE-1653E5735D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6836618-9F59-4263-A083-994B1D1607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EE4CCB4-C467-49C6-96D0-9D11182C6F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F0BBEA26-12E3-400F-8D74-37494D961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C8723F6D-B810-4E51-88FC-21C781F80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6EA7CA4-14DA-4E44-A063-9CF80B3DB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04590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7CB8552-2FD2-4493-AC85-E2D04A557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A360AE0-F2AD-4FA1-AD82-254EB977E0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11896B1A-6E3B-4E12-AC5A-072A1FC13B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DA5FCF0-36D0-4C5F-AF7A-9E4176B22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D6CD9FCC-E17A-406F-AFF9-11F925F96A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32F079D4-71BD-4089-A335-0DABE715B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6A499120-4406-4D55-9118-D0364CAED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549483D0-4DC2-43FB-8541-7F542D82F2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79332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9180098-CCA1-4003-823B-540D57BF25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7344F32F-BF6A-4117-84F5-0ECB065D5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F1F3D90B-E8D5-45D7-83DB-0413CEDA9B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701E3CE-8393-4898-89B6-14953A00E5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60258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0FA2669C-5940-40C1-B11A-E6C0972A7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A7010044-282D-4F41-AD01-90B91C02D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3B35546-1FC3-4C45-963D-BFDBBA9B6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30395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D7FEEC-CBAF-4712-935F-FE9D4D23D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EBA8356-95C2-40C0-9FA0-14664F549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56F3BDFD-0069-44AC-AF3E-9D02E76844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F5DAA60-879A-471F-8A91-77745DEE4C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03684BB4-8C87-4D09-8DA1-95FF0719F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C2BA45C5-B941-40AA-882B-81A07219C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68188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9F24C-FE3D-45E2-A1B5-5F57F5D0C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EA6F9731-AC36-4E09-8E61-EF305B11657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6C14B8D-E88F-4EE2-90D2-0FC3CBBEEB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9F421668-3FB6-4BD4-97C4-032B2A4F4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8ED75475-D5A3-406B-8B60-EC5809C83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EF4BD25D-BFB5-422A-B5D2-5BF208E53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3880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8F36940D-B130-4D8E-AF4D-F88DB258B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B54B28C-EE09-4FB3-9364-2C940A3C42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8711BA9-83D1-4BCE-A839-D69B35182F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3A5728-4A3E-4771-ABB2-D7567F9FA39E}" type="datetimeFigureOut">
              <a:rPr lang="cs-CZ" smtClean="0"/>
              <a:t>21.10.2021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0F679F2-A2C5-421B-951B-F5E1B01491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0412145-4D35-487F-9A19-10611B92DC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7EA47F-BB6F-4A14-8ABB-F9A71A87F5C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748517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10.png"/><Relationship Id="rId7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21.jpeg"/><Relationship Id="rId5" Type="http://schemas.openxmlformats.org/officeDocument/2006/relationships/image" Target="../media/image16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-bezpeci.cz/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hyperlink" Target="mailto:kamil.kopecky@upol.cz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875505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6F42D5A-52DE-410D-B912-7471D5322C30}"/>
              </a:ext>
            </a:extLst>
          </p:cNvPr>
          <p:cNvSpPr txBox="1"/>
          <p:nvPr/>
        </p:nvSpPr>
        <p:spPr>
          <a:xfrm>
            <a:off x="2301950" y="1505161"/>
            <a:ext cx="427232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AKTUÁLNÍ TRENDY</a:t>
            </a:r>
          </a:p>
          <a:p>
            <a:r>
              <a:rPr lang="cs-CZ" sz="3200" dirty="0">
                <a:latin typeface="Encode Sans Black" pitchFamily="2" charset="-18"/>
              </a:rPr>
              <a:t>V KYBERNETICKÉ</a:t>
            </a:r>
          </a:p>
          <a:p>
            <a:r>
              <a:rPr lang="cs-CZ" sz="3200" dirty="0">
                <a:latin typeface="Encode Sans Black" pitchFamily="2" charset="-18"/>
              </a:rPr>
              <a:t>KRIMINALITĚ</a:t>
            </a:r>
            <a:br>
              <a:rPr lang="cs-CZ" sz="3200" dirty="0">
                <a:latin typeface="Encode Sans Black" pitchFamily="2" charset="-18"/>
              </a:rPr>
            </a:br>
            <a:r>
              <a:rPr lang="cs-CZ" sz="2100" dirty="0">
                <a:latin typeface="Encode Sans Black" pitchFamily="2" charset="-18"/>
              </a:rPr>
              <a:t>SE ZAMĚŘENÍM NA DĚTSKÉ </a:t>
            </a:r>
            <a:br>
              <a:rPr lang="cs-CZ" sz="2100" dirty="0">
                <a:latin typeface="Encode Sans Black" pitchFamily="2" charset="-18"/>
              </a:rPr>
            </a:br>
            <a:r>
              <a:rPr lang="cs-CZ" sz="2100" dirty="0">
                <a:latin typeface="Encode Sans Black" pitchFamily="2" charset="-18"/>
              </a:rPr>
              <a:t>UŽIVATELE INTERNETU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672DC47-F31A-4026-BB9E-429EA493B2CF}"/>
              </a:ext>
            </a:extLst>
          </p:cNvPr>
          <p:cNvSpPr txBox="1"/>
          <p:nvPr/>
        </p:nvSpPr>
        <p:spPr>
          <a:xfrm>
            <a:off x="2298412" y="3797571"/>
            <a:ext cx="470513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00" dirty="0">
                <a:latin typeface="Encode Sans Black" pitchFamily="2" charset="-18"/>
              </a:rPr>
              <a:t>doc. Mgr. KAMIL KOPECKÝ, Ph.D.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686F285-A21F-482A-BA92-62A0D87C3EE2}"/>
              </a:ext>
            </a:extLst>
          </p:cNvPr>
          <p:cNvSpPr txBox="1"/>
          <p:nvPr/>
        </p:nvSpPr>
        <p:spPr>
          <a:xfrm>
            <a:off x="2298412" y="4100526"/>
            <a:ext cx="372409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500" dirty="0">
                <a:latin typeface="Encode Sans SemiExpandedLight" pitchFamily="2" charset="-18"/>
              </a:rPr>
              <a:t>Univerzita Palackého v Olomouci</a:t>
            </a:r>
            <a:br>
              <a:rPr lang="cs-CZ" sz="1500" dirty="0">
                <a:latin typeface="Encode Sans SemiExpandedLight" pitchFamily="2" charset="-18"/>
              </a:rPr>
            </a:br>
            <a:r>
              <a:rPr lang="cs-CZ" sz="1500" dirty="0">
                <a:latin typeface="Encode Sans SemiExpandedLight" pitchFamily="2" charset="-18"/>
              </a:rPr>
              <a:t>Centrum </a:t>
            </a:r>
            <a:r>
              <a:rPr lang="cs-CZ" sz="1500" dirty="0" err="1">
                <a:latin typeface="Encode Sans SemiExpandedLight" pitchFamily="2" charset="-18"/>
              </a:rPr>
              <a:t>PRVoK</a:t>
            </a:r>
            <a:r>
              <a:rPr lang="cs-CZ" sz="1500" dirty="0">
                <a:latin typeface="Encode Sans SemiExpandedLight" pitchFamily="2" charset="-18"/>
              </a:rPr>
              <a:t> / E-Bezpečí / </a:t>
            </a:r>
            <a:r>
              <a:rPr lang="cs-CZ" sz="1500" dirty="0" err="1">
                <a:latin typeface="Encode Sans SemiExpandedLight" pitchFamily="2" charset="-18"/>
              </a:rPr>
              <a:t>Digidoupě</a:t>
            </a:r>
            <a:endParaRPr lang="cs-CZ" sz="1500" dirty="0">
              <a:latin typeface="Encode Sans SemiExpandedLight" pitchFamily="2" charset="-18"/>
            </a:endParaRP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AF4ACE9B-8ACF-4C36-8DBF-C2FF70A8D3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1022" y="749300"/>
            <a:ext cx="3536022" cy="4092618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423E1D0-9917-4FEA-9C58-8B1DC9D9A126}"/>
              </a:ext>
            </a:extLst>
          </p:cNvPr>
          <p:cNvSpPr txBox="1"/>
          <p:nvPr/>
        </p:nvSpPr>
        <p:spPr>
          <a:xfrm>
            <a:off x="7820297" y="1320495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@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C85BCC5-F126-4479-9293-CD14EBC81F4C}"/>
              </a:ext>
            </a:extLst>
          </p:cNvPr>
          <p:cNvSpPr txBox="1"/>
          <p:nvPr/>
        </p:nvSpPr>
        <p:spPr>
          <a:xfrm>
            <a:off x="7657358" y="1689827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@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E715CA8-359A-41D6-A11B-DD7E70052BE1}"/>
              </a:ext>
            </a:extLst>
          </p:cNvPr>
          <p:cNvSpPr txBox="1"/>
          <p:nvPr/>
        </p:nvSpPr>
        <p:spPr>
          <a:xfrm>
            <a:off x="7924004" y="2059159"/>
            <a:ext cx="391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@</a:t>
            </a:r>
          </a:p>
        </p:txBody>
      </p:sp>
    </p:spTree>
    <p:extLst>
      <p:ext uri="{BB962C8B-B14F-4D97-AF65-F5344CB8AC3E}">
        <p14:creationId xmlns:p14="http://schemas.microsoft.com/office/powerpoint/2010/main" val="3091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Současné trendy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84247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1. Roste počet případů zneužití intimních materiálů na internetu (konsensuální, nekonsensuální).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0A2528-93E3-408B-AC21-7B2BC43A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212" y="2225427"/>
            <a:ext cx="4093621" cy="5225143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3BAF6834-B249-4108-8DB2-C14C307DD7D9}"/>
              </a:ext>
            </a:extLst>
          </p:cNvPr>
          <p:cNvSpPr txBox="1"/>
          <p:nvPr/>
        </p:nvSpPr>
        <p:spPr>
          <a:xfrm>
            <a:off x="1074864" y="4690985"/>
            <a:ext cx="8424736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300" b="1" dirty="0" err="1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Sextortion</a:t>
            </a:r>
            <a:r>
              <a:rPr lang="cs-CZ" sz="23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, </a:t>
            </a:r>
            <a:r>
              <a:rPr lang="cs-CZ" sz="2300" b="1" dirty="0" err="1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blackmailing</a:t>
            </a:r>
            <a:endParaRPr lang="cs-CZ" sz="2300" b="1" dirty="0">
              <a:solidFill>
                <a:srgbClr val="FF0000"/>
              </a:solidFill>
              <a:latin typeface="Encode Sans Black" pitchFamily="2" charset="-18"/>
              <a:ea typeface="Roboto" panose="02000000000000000000" pitchFamily="2" charset="0"/>
            </a:endParaRPr>
          </a:p>
          <a:p>
            <a:pPr>
              <a:defRPr/>
            </a:pPr>
            <a:r>
              <a:rPr lang="cs-CZ" sz="2300" b="1" dirty="0" err="1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Revenge</a:t>
            </a:r>
            <a:r>
              <a:rPr lang="cs-CZ" sz="23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 </a:t>
            </a:r>
            <a:r>
              <a:rPr lang="cs-CZ" sz="2300" b="1" dirty="0" err="1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porn</a:t>
            </a:r>
            <a:endParaRPr lang="cs-CZ" sz="2300" b="1" dirty="0">
              <a:solidFill>
                <a:srgbClr val="FF0000"/>
              </a:solidFill>
              <a:latin typeface="Encode Sans Black" pitchFamily="2" charset="-18"/>
              <a:ea typeface="Roboto" panose="02000000000000000000" pitchFamily="2" charset="0"/>
            </a:endParaRPr>
          </a:p>
          <a:p>
            <a:pPr>
              <a:defRPr/>
            </a:pPr>
            <a:r>
              <a:rPr lang="cs-CZ" sz="2300" b="1" dirty="0" err="1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Webcam</a:t>
            </a:r>
            <a:r>
              <a:rPr lang="cs-CZ" sz="23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 </a:t>
            </a:r>
            <a:r>
              <a:rPr lang="cs-CZ" sz="2300" b="1" dirty="0" err="1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blackmailing</a:t>
            </a:r>
            <a:r>
              <a:rPr lang="cs-CZ" sz="23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, </a:t>
            </a:r>
            <a:r>
              <a:rPr lang="cs-CZ" sz="2300" b="1" dirty="0" err="1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webcam</a:t>
            </a:r>
            <a:r>
              <a:rPr lang="cs-CZ" sz="23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 </a:t>
            </a:r>
            <a:r>
              <a:rPr lang="cs-CZ" sz="2300" b="1" dirty="0" err="1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trolling</a:t>
            </a:r>
            <a:endParaRPr lang="cs-CZ" sz="2300" b="1" dirty="0">
              <a:solidFill>
                <a:srgbClr val="FF0000"/>
              </a:solidFill>
              <a:latin typeface="Encode Sans Black" pitchFamily="2" charset="-18"/>
              <a:ea typeface="Roboto" panose="02000000000000000000" pitchFamily="2" charset="0"/>
            </a:endParaRPr>
          </a:p>
        </p:txBody>
      </p:sp>
      <p:sp>
        <p:nvSpPr>
          <p:cNvPr id="2" name="Šipka: dolů 1">
            <a:extLst>
              <a:ext uri="{FF2B5EF4-FFF2-40B4-BE49-F238E27FC236}">
                <a16:creationId xmlns:a16="http://schemas.microsoft.com/office/drawing/2014/main" id="{226F20F1-1C15-431E-9647-24B4780FE705}"/>
              </a:ext>
            </a:extLst>
          </p:cNvPr>
          <p:cNvSpPr/>
          <p:nvPr/>
        </p:nvSpPr>
        <p:spPr>
          <a:xfrm>
            <a:off x="2432482" y="3184996"/>
            <a:ext cx="692457" cy="1093257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B670214B-3EAD-4392-AAB6-4D2481CEEFEB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1634758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Příklady (sexting)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97455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Encode Sans ExtraBold" pitchFamily="2" charset="-18"/>
              </a:rPr>
              <a:t>Případ: </a:t>
            </a:r>
            <a:r>
              <a:rPr lang="cs-CZ" sz="2400" b="1" dirty="0">
                <a:solidFill>
                  <a:srgbClr val="FF0000"/>
                </a:solidFill>
                <a:latin typeface="Encode Sans ExtraBold" pitchFamily="2" charset="-18"/>
              </a:rPr>
              <a:t>Dívka (15)</a:t>
            </a:r>
          </a:p>
          <a:p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Má </a:t>
            </a:r>
            <a:r>
              <a:rPr lang="cs-CZ" sz="2400" b="1" dirty="0">
                <a:latin typeface="Encode Sans ExtraBold" pitchFamily="2" charset="-18"/>
                <a:ea typeface="Roboto" panose="02000000000000000000" pitchFamily="2" charset="0"/>
              </a:rPr>
              <a:t>spolužačka </a:t>
            </a:r>
            <a:r>
              <a:rPr lang="cs-CZ" sz="2400" b="1" dirty="0">
                <a:solidFill>
                  <a:srgbClr val="FF0000"/>
                </a:solidFill>
                <a:latin typeface="Encode Sans ExtraBold" pitchFamily="2" charset="-18"/>
                <a:ea typeface="Roboto" panose="02000000000000000000" pitchFamily="2" charset="0"/>
              </a:rPr>
              <a:t>rozesílá mé nahé fotky</a:t>
            </a:r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, které dostala od mého kamaráda ze seznamky. Toho kamaráda moc neznám ale mou spolužačku ano.</a:t>
            </a:r>
          </a:p>
          <a:p>
            <a:endParaRPr lang="cs-CZ" sz="2400" dirty="0">
              <a:latin typeface="Encode Sans ExtraBold" pitchFamily="2" charset="-18"/>
            </a:endParaRPr>
          </a:p>
          <a:p>
            <a:r>
              <a:rPr lang="cs-CZ" sz="2400" b="1" dirty="0">
                <a:latin typeface="Encode Sans ExtraBold" pitchFamily="2" charset="-18"/>
              </a:rPr>
              <a:t>Případ: </a:t>
            </a:r>
            <a:r>
              <a:rPr lang="cs-CZ" sz="2400" b="1" dirty="0">
                <a:solidFill>
                  <a:srgbClr val="FF0000"/>
                </a:solidFill>
                <a:latin typeface="Encode Sans ExtraBold" pitchFamily="2" charset="-18"/>
              </a:rPr>
              <a:t>Dívka (15)</a:t>
            </a:r>
          </a:p>
          <a:p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Dobrý den, obracím se na vás, kvůli pomoci. </a:t>
            </a:r>
            <a:r>
              <a:rPr lang="cs-CZ" sz="2400" b="1" dirty="0">
                <a:latin typeface="Encode Sans ExtraBold" pitchFamily="2" charset="-18"/>
                <a:ea typeface="Roboto" panose="02000000000000000000" pitchFamily="2" charset="0"/>
              </a:rPr>
              <a:t>Před nějakou dobou </a:t>
            </a:r>
            <a:r>
              <a:rPr lang="cs-CZ" sz="2400" b="1" dirty="0">
                <a:solidFill>
                  <a:srgbClr val="FF0000"/>
                </a:solidFill>
                <a:latin typeface="Encode Sans ExtraBold" pitchFamily="2" charset="-18"/>
                <a:ea typeface="Roboto" panose="02000000000000000000" pitchFamily="2" charset="0"/>
              </a:rPr>
              <a:t>vyšlo ven video, kde spím s klukem na veřejnosti</a:t>
            </a:r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. Týden nazpátek to video někdo dal na </a:t>
            </a:r>
            <a:r>
              <a:rPr lang="cs-CZ" sz="2400" b="1" dirty="0">
                <a:latin typeface="Encode Sans ExtraBold" pitchFamily="2" charset="-18"/>
                <a:ea typeface="Roboto" panose="02000000000000000000" pitchFamily="2" charset="0"/>
              </a:rPr>
              <a:t>Pornhub</a:t>
            </a:r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. Zkoušela jsem tam psát několik emailu, aby to smazali, že se jedná o dětskou pornografii, ovšem bez zpětné vazby. Právě proto píšu vám, abych se zeptala, co bych mohla nebo měla udělat. Děkuji moc za odpověď.</a:t>
            </a:r>
            <a:endParaRPr lang="cs-CZ" sz="2400" dirty="0">
              <a:latin typeface="Encode Sans ExtraBold" pitchFamily="2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2FD695-89DB-4F04-936E-01AF16F8FB8B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117906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Příklady (sexting)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974553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Encode Sans ExtraBold" pitchFamily="2" charset="-18"/>
              </a:rPr>
              <a:t>Případ: </a:t>
            </a:r>
            <a:r>
              <a:rPr lang="cs-CZ" sz="2400" b="1" dirty="0">
                <a:solidFill>
                  <a:srgbClr val="FF0000"/>
                </a:solidFill>
                <a:latin typeface="Encode Sans ExtraBold" pitchFamily="2" charset="-18"/>
              </a:rPr>
              <a:t>Dívka (14)</a:t>
            </a:r>
          </a:p>
          <a:p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Dobrý den, chci se poradit, dostala jsem na Vás kontakt od Linky bezpečí. </a:t>
            </a:r>
            <a:r>
              <a:rPr lang="cs-CZ" sz="2400" b="1" dirty="0">
                <a:solidFill>
                  <a:srgbClr val="FF0000"/>
                </a:solidFill>
                <a:latin typeface="Encode Sans ExtraBold" pitchFamily="2" charset="-18"/>
                <a:ea typeface="Roboto" panose="02000000000000000000" pitchFamily="2" charset="0"/>
              </a:rPr>
              <a:t>Fotila jsem nahé fotky pro svého kluka a poslala mu je</a:t>
            </a:r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. Před 14 dny jsem se s ním rozešla a </a:t>
            </a:r>
            <a:r>
              <a:rPr lang="cs-CZ" sz="2400" b="1" dirty="0">
                <a:latin typeface="Encode Sans ExtraBold" pitchFamily="2" charset="-18"/>
                <a:ea typeface="Roboto" panose="02000000000000000000" pitchFamily="2" charset="0"/>
              </a:rPr>
              <a:t>on mi teď </a:t>
            </a:r>
            <a:r>
              <a:rPr lang="cs-CZ" sz="2400" b="1" dirty="0">
                <a:solidFill>
                  <a:srgbClr val="FF0000"/>
                </a:solidFill>
                <a:latin typeface="Encode Sans ExtraBold" pitchFamily="2" charset="-18"/>
                <a:ea typeface="Roboto" panose="02000000000000000000" pitchFamily="2" charset="0"/>
              </a:rPr>
              <a:t>vyhrožuje</a:t>
            </a:r>
            <a:r>
              <a:rPr lang="cs-CZ" sz="2400" dirty="0">
                <a:solidFill>
                  <a:srgbClr val="FF0000"/>
                </a:solidFill>
                <a:latin typeface="Encode Sans ExtraBold" pitchFamily="2" charset="-18"/>
                <a:ea typeface="Roboto" panose="02000000000000000000" pitchFamily="2" charset="0"/>
              </a:rPr>
              <a:t>, že na </a:t>
            </a:r>
            <a:r>
              <a:rPr lang="cs-CZ" sz="2400" dirty="0" err="1">
                <a:solidFill>
                  <a:srgbClr val="FF0000"/>
                </a:solidFill>
                <a:latin typeface="Encode Sans ExtraBold" pitchFamily="2" charset="-18"/>
                <a:ea typeface="Roboto" panose="02000000000000000000" pitchFamily="2" charset="0"/>
              </a:rPr>
              <a:t>instáči</a:t>
            </a:r>
            <a:r>
              <a:rPr lang="cs-CZ" sz="2400" dirty="0">
                <a:solidFill>
                  <a:srgbClr val="FF0000"/>
                </a:solidFill>
                <a:latin typeface="Encode Sans ExtraBold" pitchFamily="2" charset="-18"/>
                <a:ea typeface="Roboto" panose="02000000000000000000" pitchFamily="2" charset="0"/>
              </a:rPr>
              <a:t> udělá profil a tam fotky dá. Chce se mnou znovu chodit, jinak to zveřejní</a:t>
            </a:r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. Poslala jsem mu to přes messenger. Nevím co mám dělat.</a:t>
            </a:r>
          </a:p>
          <a:p>
            <a:endParaRPr lang="cs-CZ" sz="2400" dirty="0">
              <a:latin typeface="Encode Sans ExtraBold" pitchFamily="2" charset="-18"/>
            </a:endParaRPr>
          </a:p>
          <a:p>
            <a:r>
              <a:rPr lang="cs-CZ" sz="2400" b="1" dirty="0">
                <a:latin typeface="Encode Sans ExtraBold" pitchFamily="2" charset="-18"/>
              </a:rPr>
              <a:t>Případ: </a:t>
            </a:r>
            <a:r>
              <a:rPr lang="cs-CZ" sz="2400" b="1" dirty="0">
                <a:solidFill>
                  <a:srgbClr val="FF0000"/>
                </a:solidFill>
                <a:latin typeface="Encode Sans ExtraBold" pitchFamily="2" charset="-18"/>
              </a:rPr>
              <a:t>Dívka (17)</a:t>
            </a:r>
          </a:p>
          <a:p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Před nedávnem sem </a:t>
            </a:r>
            <a:r>
              <a:rPr lang="cs-CZ" sz="2400" b="1" dirty="0">
                <a:latin typeface="Encode Sans ExtraBold" pitchFamily="2" charset="-18"/>
                <a:ea typeface="Roboto" panose="02000000000000000000" pitchFamily="2" charset="0"/>
              </a:rPr>
              <a:t>chvíli chodila s klukem a byla sem naivní a poslala sem mu pár mých intimních fotek. Po nějaké době sem to ukončila</a:t>
            </a:r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. Uběhlo pár týdnů a začal mi psát že </a:t>
            </a:r>
            <a:r>
              <a:rPr lang="cs-CZ" sz="2400" dirty="0">
                <a:solidFill>
                  <a:srgbClr val="FF0000"/>
                </a:solidFill>
                <a:latin typeface="Encode Sans ExtraBold" pitchFamily="2" charset="-18"/>
                <a:ea typeface="Roboto" panose="02000000000000000000" pitchFamily="2" charset="0"/>
              </a:rPr>
              <a:t>pokud nebudu jeho že ty fotky zveřejní</a:t>
            </a:r>
            <a:r>
              <a:rPr lang="cs-CZ" sz="2400" dirty="0">
                <a:latin typeface="Encode Sans ExtraBold" pitchFamily="2" charset="-18"/>
                <a:ea typeface="Roboto" panose="02000000000000000000" pitchFamily="2" charset="0"/>
              </a:rPr>
              <a:t>. Nevím co mám dělat.</a:t>
            </a:r>
            <a:endParaRPr lang="cs-CZ" sz="2400" dirty="0">
              <a:latin typeface="Encode Sans ExtraBold" pitchFamily="2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2FD695-89DB-4F04-936E-01AF16F8FB8B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2071017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Současné trendy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974553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2. Rostou počty případů spojených s online hrami</a:t>
            </a:r>
            <a:b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(podvody s herní měnou, krádeže účtů, kyberšikana, mravnostní trestné činy).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0A2528-93E3-408B-AC21-7B2BC43A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212" y="2225427"/>
            <a:ext cx="4093621" cy="5225143"/>
          </a:xfrm>
          <a:prstGeom prst="rect">
            <a:avLst/>
          </a:prstGeom>
        </p:spPr>
      </p:pic>
      <p:pic>
        <p:nvPicPr>
          <p:cNvPr id="10" name="Picture 2" descr="Roblox je obrovský virtuální svět, který připomíná Lego a Minecraft -  aplikace na mobil s Android">
            <a:extLst>
              <a:ext uri="{FF2B5EF4-FFF2-40B4-BE49-F238E27FC236}">
                <a16:creationId xmlns:a16="http://schemas.microsoft.com/office/drawing/2014/main" id="{C209F05C-0212-4163-B89F-4545815AD7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64" y="3990926"/>
            <a:ext cx="3715941" cy="195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Fortnite: Battle Royale (RECENZE) | Alza.cz">
            <a:extLst>
              <a:ext uri="{FF2B5EF4-FFF2-40B4-BE49-F238E27FC236}">
                <a16:creationId xmlns:a16="http://schemas.microsoft.com/office/drawing/2014/main" id="{E520BE88-A891-4BFA-87C7-43B4A4B368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6258" y="3990926"/>
            <a:ext cx="3484496" cy="1951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41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Případ: </a:t>
            </a:r>
            <a:r>
              <a:rPr lang="cs-CZ" sz="3200" dirty="0" err="1">
                <a:latin typeface="Encode Sans Black" pitchFamily="2" charset="-18"/>
              </a:rPr>
              <a:t>Roblox</a:t>
            </a:r>
            <a:endParaRPr lang="cs-CZ" sz="3200" dirty="0">
              <a:latin typeface="Encode Sans Black" pitchFamily="2" charset="-18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61864"/>
            <a:ext cx="9745536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Encode Sans ExtraBold" pitchFamily="2" charset="-18"/>
              </a:rPr>
              <a:t>Případ: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Lákání intimních fotografií</a:t>
            </a:r>
          </a:p>
          <a:p>
            <a:r>
              <a:rPr lang="cs-CZ" sz="2800" dirty="0">
                <a:latin typeface="Encode Sans ExtraBold" pitchFamily="2" charset="-18"/>
              </a:rPr>
              <a:t>Dobrý den, Můžete mě prosím poradit/přesměrovat ohledně zabránění šíření sextingu na platformě </a:t>
            </a:r>
            <a:r>
              <a:rPr lang="cs-CZ" sz="2800" dirty="0" err="1">
                <a:latin typeface="Encode Sans ExtraBold" pitchFamily="2" charset="-18"/>
              </a:rPr>
              <a:t>Roblox</a:t>
            </a:r>
            <a:r>
              <a:rPr lang="cs-CZ" sz="2800" dirty="0">
                <a:latin typeface="Encode Sans ExtraBold" pitchFamily="2" charset="-18"/>
              </a:rPr>
              <a:t>? Konkrétně, syn nám oznámil, že na </a:t>
            </a:r>
            <a:r>
              <a:rPr lang="cs-CZ" sz="2800" dirty="0" err="1">
                <a:latin typeface="Encode Sans ExtraBold" pitchFamily="2" charset="-18"/>
              </a:rPr>
              <a:t>Roblox</a:t>
            </a:r>
            <a:r>
              <a:rPr lang="cs-CZ" sz="2800" dirty="0">
                <a:latin typeface="Encode Sans ExtraBold" pitchFamily="2" charset="-18"/>
              </a:rPr>
              <a:t> oslovuje česky mluvící děti někdo z účtu XY a nabízí odměnu (v </a:t>
            </a:r>
            <a:r>
              <a:rPr lang="cs-CZ" sz="2800" dirty="0" err="1">
                <a:latin typeface="Encode Sans ExtraBold" pitchFamily="2" charset="-18"/>
              </a:rPr>
              <a:t>Robux</a:t>
            </a:r>
            <a:r>
              <a:rPr lang="cs-CZ" sz="2800" dirty="0">
                <a:latin typeface="Encode Sans ExtraBold" pitchFamily="2" charset="-18"/>
              </a:rPr>
              <a:t> - měna této platformy) za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nahé fotky a videa dětí</a:t>
            </a:r>
            <a:r>
              <a:rPr lang="cs-CZ" sz="2800" dirty="0">
                <a:latin typeface="Encode Sans ExtraBold" pitchFamily="2" charset="-18"/>
              </a:rPr>
              <a:t>. </a:t>
            </a:r>
          </a:p>
          <a:p>
            <a:r>
              <a:rPr lang="cs-CZ" sz="2800" dirty="0">
                <a:latin typeface="Encode Sans ExtraBold" pitchFamily="2" charset="-18"/>
              </a:rPr>
              <a:t>Předem děkuji za jakoukoliv informaci.</a:t>
            </a:r>
            <a:r>
              <a:rPr lang="cs-CZ" sz="4000" dirty="0">
                <a:latin typeface="Encode Sans ExtraBold" pitchFamily="2" charset="-18"/>
              </a:rPr>
              <a:t>	</a:t>
            </a:r>
            <a:endParaRPr lang="cs-CZ" sz="2800" dirty="0">
              <a:solidFill>
                <a:srgbClr val="FF0000"/>
              </a:solidFill>
              <a:latin typeface="Encode Sans ExtraBold" pitchFamily="2" charset="-18"/>
            </a:endParaRPr>
          </a:p>
        </p:txBody>
      </p:sp>
      <p:pic>
        <p:nvPicPr>
          <p:cNvPr id="9" name="Picture 2" descr="Roblox je obrovský virtuální svět, který připomíná Lego a Minecraft -  aplikace na mobil s Android">
            <a:extLst>
              <a:ext uri="{FF2B5EF4-FFF2-40B4-BE49-F238E27FC236}">
                <a16:creationId xmlns:a16="http://schemas.microsoft.com/office/drawing/2014/main" id="{BB15F60E-883F-4A4B-859A-AE8E2725F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2608" y="4584699"/>
            <a:ext cx="2775591" cy="145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A9FEF71C-952D-46B7-878C-E92E8778BD08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3219714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Současné trendy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9745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3. Nová sociální média se stávají prostorem pro útoky na děti (</a:t>
            </a:r>
            <a:r>
              <a:rPr lang="cs-CZ" sz="2800" b="1" dirty="0" err="1">
                <a:latin typeface="Encode Sans Black" pitchFamily="2" charset="-18"/>
                <a:ea typeface="Roboto" panose="02000000000000000000" pitchFamily="2" charset="0"/>
              </a:rPr>
              <a:t>TikTok</a:t>
            </a: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).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0A2528-93E3-408B-AC21-7B2BC43A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212" y="2225427"/>
            <a:ext cx="4093621" cy="5225143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5BD022A6-B551-4A1A-8F38-7004C82AAB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9201" y="2413945"/>
            <a:ext cx="1065048" cy="1214820"/>
          </a:xfrm>
          <a:prstGeom prst="rect">
            <a:avLst/>
          </a:prstGeom>
        </p:spPr>
      </p:pic>
      <p:pic>
        <p:nvPicPr>
          <p:cNvPr id="12" name="Obrázek 3">
            <a:extLst>
              <a:ext uri="{FF2B5EF4-FFF2-40B4-BE49-F238E27FC236}">
                <a16:creationId xmlns:a16="http://schemas.microsoft.com/office/drawing/2014/main" id="{7A37BDCC-EC0E-4E04-9D27-8969805B82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38" y="2530051"/>
            <a:ext cx="1011926" cy="101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 descr="Discord Logo And the History of the Business | LogoMyWay">
            <a:extLst>
              <a:ext uri="{FF2B5EF4-FFF2-40B4-BE49-F238E27FC236}">
                <a16:creationId xmlns:a16="http://schemas.microsoft.com/office/drawing/2014/main" id="{21C53DDC-CFDB-43DA-A97E-1CC6B9380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75" y="2524844"/>
            <a:ext cx="1011926" cy="1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Obrázek 13">
            <a:extLst>
              <a:ext uri="{FF2B5EF4-FFF2-40B4-BE49-F238E27FC236}">
                <a16:creationId xmlns:a16="http://schemas.microsoft.com/office/drawing/2014/main" id="{62BC56A1-A0C1-447E-8D1B-9FED027F09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1962" y="2534173"/>
            <a:ext cx="1054688" cy="1010459"/>
          </a:xfrm>
          <a:prstGeom prst="rect">
            <a:avLst/>
          </a:prstGeom>
        </p:spPr>
      </p:pic>
      <p:pic>
        <p:nvPicPr>
          <p:cNvPr id="16" name="Picture 2" descr="Roblox je obrovský virtuální svět, který připomíná Lego a Minecraft -  aplikace na mobil s Android">
            <a:extLst>
              <a:ext uri="{FF2B5EF4-FFF2-40B4-BE49-F238E27FC236}">
                <a16:creationId xmlns:a16="http://schemas.microsoft.com/office/drawing/2014/main" id="{FAB195B2-83A5-429B-AC65-CA1B5A942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199" y="3928782"/>
            <a:ext cx="3715941" cy="1951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4" descr="Jak blokovat obsah na Facebooku (podrobný návod) - E-Bezpečí">
            <a:extLst>
              <a:ext uri="{FF2B5EF4-FFF2-40B4-BE49-F238E27FC236}">
                <a16:creationId xmlns:a16="http://schemas.microsoft.com/office/drawing/2014/main" id="{4DF027B7-A6C9-42E1-B0AF-576603C0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65" y="3959085"/>
            <a:ext cx="1091039" cy="109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CBDEDFB-CE87-4FAF-88B9-DCB45C99955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3082" y="2478979"/>
            <a:ext cx="1214820" cy="1214820"/>
          </a:xfrm>
          <a:prstGeom prst="rect">
            <a:avLst/>
          </a:prstGeom>
        </p:spPr>
      </p:pic>
      <p:pic>
        <p:nvPicPr>
          <p:cNvPr id="19" name="Picture 12" descr="Fortnite - Stáhnout zdarma - Nejnovější verze pro 2021">
            <a:extLst>
              <a:ext uri="{FF2B5EF4-FFF2-40B4-BE49-F238E27FC236}">
                <a16:creationId xmlns:a16="http://schemas.microsoft.com/office/drawing/2014/main" id="{93AD71CB-8A25-4D20-91F4-25E3322267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082" y="3956786"/>
            <a:ext cx="1214820" cy="109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Obrázek 3">
            <a:extLst>
              <a:ext uri="{FF2B5EF4-FFF2-40B4-BE49-F238E27FC236}">
                <a16:creationId xmlns:a16="http://schemas.microsoft.com/office/drawing/2014/main" id="{7748D5FE-C8B0-4CAD-A24B-A052BD93A5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837" y="2502047"/>
            <a:ext cx="1011926" cy="1014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" descr="Discord Logo And the History of the Business | LogoMyWay">
            <a:extLst>
              <a:ext uri="{FF2B5EF4-FFF2-40B4-BE49-F238E27FC236}">
                <a16:creationId xmlns:a16="http://schemas.microsoft.com/office/drawing/2014/main" id="{028B2FBC-5FE0-45A5-A2F9-F7EF5B448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7574" y="2496840"/>
            <a:ext cx="1011926" cy="10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9AFBFDCD-22CC-45DD-ABA1-C3454CB94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91961" y="2506169"/>
            <a:ext cx="1054688" cy="1010459"/>
          </a:xfrm>
          <a:prstGeom prst="rect">
            <a:avLst/>
          </a:prstGeom>
        </p:spPr>
      </p:pic>
      <p:pic>
        <p:nvPicPr>
          <p:cNvPr id="24" name="Picture 4" descr="Jak blokovat obsah na Facebooku (podrobný návod) - E-Bezpečí">
            <a:extLst>
              <a:ext uri="{FF2B5EF4-FFF2-40B4-BE49-F238E27FC236}">
                <a16:creationId xmlns:a16="http://schemas.microsoft.com/office/drawing/2014/main" id="{75E06F25-36AE-4081-B5FD-1432D4998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0164" y="3931081"/>
            <a:ext cx="1091039" cy="10910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Obrázek 24">
            <a:extLst>
              <a:ext uri="{FF2B5EF4-FFF2-40B4-BE49-F238E27FC236}">
                <a16:creationId xmlns:a16="http://schemas.microsoft.com/office/drawing/2014/main" id="{67CAF0B9-B351-427B-9C94-F2D555F606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73081" y="2450975"/>
            <a:ext cx="1214820" cy="1214820"/>
          </a:xfrm>
          <a:prstGeom prst="rect">
            <a:avLst/>
          </a:prstGeom>
        </p:spPr>
      </p:pic>
      <p:pic>
        <p:nvPicPr>
          <p:cNvPr id="26" name="Picture 12" descr="Fortnite - Stáhnout zdarma - Nejnovější verze pro 2021">
            <a:extLst>
              <a:ext uri="{FF2B5EF4-FFF2-40B4-BE49-F238E27FC236}">
                <a16:creationId xmlns:a16="http://schemas.microsoft.com/office/drawing/2014/main" id="{B0BCF70B-31FE-44E0-A594-FAEFE25A4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3081" y="3928782"/>
            <a:ext cx="1214820" cy="109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638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Příklad: </a:t>
            </a:r>
            <a:r>
              <a:rPr lang="cs-CZ" sz="3200" dirty="0" err="1">
                <a:latin typeface="Encode Sans Black" pitchFamily="2" charset="-18"/>
              </a:rPr>
              <a:t>TikTok</a:t>
            </a:r>
            <a:endParaRPr lang="cs-CZ" sz="3200" dirty="0">
              <a:latin typeface="Encode Sans Black" pitchFamily="2" charset="-18"/>
            </a:endParaRP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61864"/>
            <a:ext cx="97455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latin typeface="Encode Sans ExtraBold" pitchFamily="2" charset="-18"/>
              </a:rPr>
              <a:t>Případ: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Beata (14 let)</a:t>
            </a:r>
          </a:p>
          <a:p>
            <a:r>
              <a:rPr lang="cs-CZ" sz="2800" dirty="0">
                <a:latin typeface="Encode Sans ExtraBold" pitchFamily="2" charset="-18"/>
              </a:rPr>
              <a:t>Ahoj, mám problém. </a:t>
            </a:r>
          </a:p>
          <a:p>
            <a:r>
              <a:rPr lang="cs-CZ" sz="2800" dirty="0">
                <a:latin typeface="Encode Sans ExtraBold" pitchFamily="2" charset="-18"/>
              </a:rPr>
              <a:t>Mám </a:t>
            </a:r>
            <a:r>
              <a:rPr lang="cs-CZ" sz="2800" dirty="0" err="1">
                <a:latin typeface="Encode Sans ExtraBold" pitchFamily="2" charset="-18"/>
              </a:rPr>
              <a:t>TikTok</a:t>
            </a:r>
            <a:r>
              <a:rPr lang="cs-CZ" sz="2800" dirty="0">
                <a:latin typeface="Encode Sans ExtraBold" pitchFamily="2" charset="-18"/>
              </a:rPr>
              <a:t>,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mamka mi ho povolila</a:t>
            </a:r>
            <a:r>
              <a:rPr lang="cs-CZ" sz="2800" dirty="0">
                <a:latin typeface="Encode Sans ExtraBold" pitchFamily="2" charset="-18"/>
              </a:rPr>
              <a:t>, točím různá videa (taneční, zábava).  Na </a:t>
            </a:r>
            <a:r>
              <a:rPr lang="cs-CZ" sz="2800" dirty="0" err="1">
                <a:latin typeface="Encode Sans ExtraBold" pitchFamily="2" charset="-18"/>
              </a:rPr>
              <a:t>TikToku</a:t>
            </a:r>
            <a:r>
              <a:rPr lang="cs-CZ" sz="2800" dirty="0">
                <a:latin typeface="Encode Sans ExtraBold" pitchFamily="2" charset="-18"/>
              </a:rPr>
              <a:t> jsem se seznámila </a:t>
            </a:r>
            <a:br>
              <a:rPr lang="cs-CZ" sz="2800" dirty="0">
                <a:latin typeface="Encode Sans ExtraBold" pitchFamily="2" charset="-18"/>
              </a:rPr>
            </a:br>
            <a:r>
              <a:rPr lang="cs-CZ" sz="2800" dirty="0">
                <a:latin typeface="Encode Sans ExtraBold" pitchFamily="2" charset="-18"/>
              </a:rPr>
              <a:t>s klukem který mi psal že se mu líbí moje videa a že jestli </a:t>
            </a:r>
            <a:r>
              <a:rPr lang="cs-CZ" sz="2800" dirty="0" err="1">
                <a:latin typeface="Encode Sans ExtraBold" pitchFamily="2" charset="-18"/>
              </a:rPr>
              <a:t>bich</a:t>
            </a:r>
            <a:r>
              <a:rPr lang="cs-CZ" sz="2800" dirty="0">
                <a:latin typeface="Encode Sans ExtraBold" pitchFamily="2" charset="-18"/>
              </a:rPr>
              <a:t> mu nenatočilo něco soukromého. </a:t>
            </a:r>
          </a:p>
          <a:p>
            <a:r>
              <a:rPr lang="cs-CZ" sz="2800" dirty="0">
                <a:latin typeface="Encode Sans ExtraBold" pitchFamily="2" charset="-18"/>
              </a:rPr>
              <a:t>Nakonec jsem mu pár videí natočila a na jednom jsem byla i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svlečená</a:t>
            </a:r>
            <a:r>
              <a:rPr lang="cs-CZ" sz="2800" dirty="0">
                <a:latin typeface="Encode Sans ExtraBold" pitchFamily="2" charset="-18"/>
              </a:rPr>
              <a:t>. Řekl mi že jestli pro něj nebudu točit dál, tak ta videa zveřejní. </a:t>
            </a:r>
            <a:br>
              <a:rPr lang="cs-CZ" sz="2800" dirty="0">
                <a:latin typeface="Encode Sans ExtraBold" pitchFamily="2" charset="-18"/>
              </a:rPr>
            </a:b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Bojím se to říct mamce</a:t>
            </a:r>
            <a:r>
              <a:rPr lang="cs-CZ" sz="2800" dirty="0">
                <a:latin typeface="Encode Sans ExtraBold" pitchFamily="2" charset="-18"/>
              </a:rPr>
              <a:t>. Pomoc.</a:t>
            </a:r>
          </a:p>
        </p:txBody>
      </p:sp>
      <p:pic>
        <p:nvPicPr>
          <p:cNvPr id="10" name="Picture 31" descr="VÃ½sledek obrÃ¡zku pro Musical.ly">
            <a:extLst>
              <a:ext uri="{FF2B5EF4-FFF2-40B4-BE49-F238E27FC236}">
                <a16:creationId xmlns:a16="http://schemas.microsoft.com/office/drawing/2014/main" id="{51A28AFA-0EED-4940-94A3-EC6271E8A9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7454" y="5159951"/>
            <a:ext cx="1519976" cy="1006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63E8C8D-9CE6-461F-841B-270495CBC727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2257213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Současné trendy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97455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4. Děti se snaží „</a:t>
            </a:r>
            <a:r>
              <a:rPr lang="cs-CZ" sz="28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lovit online predátory</a:t>
            </a: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“</a:t>
            </a:r>
          </a:p>
          <a:p>
            <a:pPr>
              <a:defRPr/>
            </a:pP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(inspirovány různými filmy)</a:t>
            </a:r>
          </a:p>
        </p:txBody>
      </p:sp>
      <p:pic>
        <p:nvPicPr>
          <p:cNvPr id="27" name="Obrázek 26">
            <a:extLst>
              <a:ext uri="{FF2B5EF4-FFF2-40B4-BE49-F238E27FC236}">
                <a16:creationId xmlns:a16="http://schemas.microsoft.com/office/drawing/2014/main" id="{C305CFCF-792F-4ECF-AC4C-33A20881A9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2550429"/>
            <a:ext cx="3433558" cy="3272453"/>
          </a:xfrm>
          <a:prstGeom prst="rect">
            <a:avLst/>
          </a:prstGeom>
        </p:spPr>
      </p:pic>
      <p:pic>
        <p:nvPicPr>
          <p:cNvPr id="28" name="Obrázek 27">
            <a:extLst>
              <a:ext uri="{FF2B5EF4-FFF2-40B4-BE49-F238E27FC236}">
                <a16:creationId xmlns:a16="http://schemas.microsoft.com/office/drawing/2014/main" id="{7596F5D3-EC08-4411-975B-A3D2EF47F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0567" y="2550430"/>
            <a:ext cx="3608098" cy="2063495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447D0B5-84B1-4C21-AE9B-B2CD3F7699EA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AA4AC902-F8C2-4525-B3BA-B20BB84AC1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57302" y="2365070"/>
            <a:ext cx="2886507" cy="460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04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„Lovci predátorů“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61864"/>
            <a:ext cx="974553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Rizika daného jednání: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Encode Sans ExtraBold" pitchFamily="2" charset="-18"/>
              </a:rPr>
              <a:t>Děti, ale ani dospělí, nejsou schopni rozlišit, co je ještě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neškodná komunikace a kdy hrozí reálné nebezpečí</a:t>
            </a:r>
            <a:r>
              <a:rPr lang="cs-CZ" sz="2800" dirty="0">
                <a:latin typeface="Encode Sans ExtraBold" pitchFamily="2" charset="-18"/>
              </a:rPr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Encode Sans ExtraBold" pitchFamily="2" charset="-18"/>
              </a:rPr>
              <a:t>Může docházet k bezdůvodnému označování (nálepkování) někoho za sexuálního predátora, devianta nebo pedofila.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latin typeface="Encode Sans ExtraBold" pitchFamily="2" charset="-18"/>
              </a:rPr>
              <a:t>Může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pobízet další jedince </a:t>
            </a:r>
            <a:r>
              <a:rPr lang="cs-CZ" sz="2800" dirty="0">
                <a:latin typeface="Encode Sans ExtraBold" pitchFamily="2" charset="-18"/>
              </a:rPr>
              <a:t>(obzvláště děti) </a:t>
            </a:r>
            <a:br>
              <a:rPr lang="cs-CZ" sz="2800" dirty="0">
                <a:latin typeface="Encode Sans ExtraBold" pitchFamily="2" charset="-18"/>
              </a:rPr>
            </a:br>
            <a:r>
              <a:rPr lang="cs-CZ" sz="2800" dirty="0">
                <a:latin typeface="Encode Sans ExtraBold" pitchFamily="2" charset="-18"/>
              </a:rPr>
              <a:t>k podobnému jednání.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Maření práce policie </a:t>
            </a:r>
            <a:r>
              <a:rPr lang="cs-CZ" sz="2800" dirty="0">
                <a:latin typeface="Encode Sans ExtraBold" pitchFamily="2" charset="-18"/>
              </a:rPr>
              <a:t>(velmi často nepoužitelné </a:t>
            </a:r>
            <a:br>
              <a:rPr lang="cs-CZ" sz="2800" dirty="0">
                <a:latin typeface="Encode Sans ExtraBold" pitchFamily="2" charset="-18"/>
              </a:rPr>
            </a:br>
            <a:r>
              <a:rPr lang="cs-CZ" sz="2800" dirty="0">
                <a:latin typeface="Encode Sans ExtraBold" pitchFamily="2" charset="-18"/>
              </a:rPr>
              <a:t>v rámci TŘ).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3ADB1A0C-D60D-451B-AFB8-FDC2D148AB39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297194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Další problémy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9745536" cy="34624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5. Vzrůstají počty dětí </a:t>
            </a:r>
            <a:r>
              <a:rPr lang="cs-CZ" sz="28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napodobujících nebezpečné online </a:t>
            </a: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výzvy (nově na </a:t>
            </a:r>
            <a:r>
              <a:rPr lang="cs-CZ" sz="2800" b="1" dirty="0" err="1">
                <a:latin typeface="Encode Sans Black" pitchFamily="2" charset="-18"/>
                <a:ea typeface="Roboto" panose="02000000000000000000" pitchFamily="2" charset="0"/>
              </a:rPr>
              <a:t>TikToku</a:t>
            </a: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).</a:t>
            </a:r>
          </a:p>
          <a:p>
            <a:pPr>
              <a:defRPr/>
            </a:pPr>
            <a:endParaRPr lang="cs-CZ" sz="2800" b="1" dirty="0">
              <a:latin typeface="Encode Sans Black" pitchFamily="2" charset="-18"/>
              <a:ea typeface="Roboto" panose="02000000000000000000" pitchFamily="2" charset="0"/>
            </a:endParaRPr>
          </a:p>
          <a:p>
            <a:pPr>
              <a:defRPr/>
            </a:pPr>
            <a:r>
              <a:rPr lang="cs-CZ" sz="2300" b="1" dirty="0">
                <a:latin typeface="Encode Sans Black" pitchFamily="2" charset="-18"/>
                <a:ea typeface="Roboto" panose="02000000000000000000" pitchFamily="2" charset="0"/>
              </a:rPr>
              <a:t>- Blackout </a:t>
            </a:r>
            <a:r>
              <a:rPr lang="cs-CZ" sz="2300" b="1" dirty="0" err="1">
                <a:latin typeface="Encode Sans Black" pitchFamily="2" charset="-18"/>
                <a:ea typeface="Roboto" panose="02000000000000000000" pitchFamily="2" charset="0"/>
              </a:rPr>
              <a:t>Challenge</a:t>
            </a:r>
            <a:r>
              <a:rPr lang="cs-CZ" sz="2300" b="1" dirty="0">
                <a:latin typeface="Encode Sans Black" pitchFamily="2" charset="-18"/>
                <a:ea typeface="Roboto" panose="02000000000000000000" pitchFamily="2" charset="0"/>
              </a:rPr>
              <a:t> (variace na </a:t>
            </a:r>
            <a:r>
              <a:rPr lang="cs-CZ" sz="2300" b="1" dirty="0" err="1">
                <a:latin typeface="Encode Sans Black" pitchFamily="2" charset="-18"/>
                <a:ea typeface="Roboto" panose="02000000000000000000" pitchFamily="2" charset="0"/>
              </a:rPr>
              <a:t>Choking</a:t>
            </a:r>
            <a:r>
              <a:rPr lang="cs-CZ" sz="2300" b="1" dirty="0">
                <a:latin typeface="Encode Sans Black" pitchFamily="2" charset="-18"/>
                <a:ea typeface="Roboto" panose="02000000000000000000" pitchFamily="2" charset="0"/>
              </a:rPr>
              <a:t> Game)</a:t>
            </a:r>
          </a:p>
          <a:p>
            <a:pPr>
              <a:defRPr/>
            </a:pPr>
            <a:endParaRPr lang="cs-CZ" sz="2800" b="1" dirty="0">
              <a:latin typeface="Encode Sans Black" pitchFamily="2" charset="-18"/>
              <a:ea typeface="Roboto" panose="02000000000000000000" pitchFamily="2" charset="0"/>
            </a:endParaRPr>
          </a:p>
          <a:p>
            <a:pPr>
              <a:defRPr/>
            </a:pPr>
            <a:endParaRPr lang="cs-CZ" sz="2800" b="1" dirty="0">
              <a:latin typeface="Encode Sans Black" pitchFamily="2" charset="-18"/>
              <a:ea typeface="Roboto" panose="02000000000000000000" pitchFamily="2" charset="0"/>
            </a:endParaRPr>
          </a:p>
          <a:p>
            <a:pPr>
              <a:defRPr/>
            </a:pPr>
            <a:endParaRPr lang="cs-CZ" sz="2800" b="1" dirty="0">
              <a:latin typeface="Encode Sans Black" pitchFamily="2" charset="-18"/>
              <a:ea typeface="Roboto" panose="02000000000000000000" pitchFamily="2" charset="0"/>
            </a:endParaRPr>
          </a:p>
          <a:p>
            <a:pPr>
              <a:defRPr/>
            </a:pPr>
            <a:endParaRPr lang="cs-CZ" sz="2800" b="1" dirty="0">
              <a:latin typeface="Encode Sans Black" pitchFamily="2" charset="-18"/>
              <a:ea typeface="Roboto" panose="02000000000000000000" pitchFamily="2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0A2528-93E3-408B-AC21-7B2BC43A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212" y="2225427"/>
            <a:ext cx="4093621" cy="5225143"/>
          </a:xfrm>
          <a:prstGeom prst="rect">
            <a:avLst/>
          </a:prstGeom>
        </p:spPr>
      </p:pic>
      <p:pic>
        <p:nvPicPr>
          <p:cNvPr id="10" name="Picture 2" descr="Výzva na TikToku ji stála život: Desetiletá Nelinka se při natáčení videa  omylem udusila – eXtra.cz">
            <a:extLst>
              <a:ext uri="{FF2B5EF4-FFF2-40B4-BE49-F238E27FC236}">
                <a16:creationId xmlns:a16="http://schemas.microsoft.com/office/drawing/2014/main" id="{33CBC1F2-DC14-4FF1-848A-AB66EED95A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965" y="3616375"/>
            <a:ext cx="1376910" cy="2294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ázek 1">
            <a:extLst>
              <a:ext uri="{FF2B5EF4-FFF2-40B4-BE49-F238E27FC236}">
                <a16:creationId xmlns:a16="http://schemas.microsoft.com/office/drawing/2014/main" id="{4A479F53-46AC-4BA7-BAC3-2E45532DD6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2928" y="3616374"/>
            <a:ext cx="1509390" cy="22942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8F8D923-1981-4345-BE24-C3CFEB62F8CE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137187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Centrum prevence rizikové virtuální komunikace, </a:t>
            </a:r>
            <a:r>
              <a:rPr lang="cs-CZ" sz="3200" dirty="0" err="1">
                <a:latin typeface="Encode Sans Black" pitchFamily="2" charset="-18"/>
              </a:rPr>
              <a:t>PdF</a:t>
            </a:r>
            <a:r>
              <a:rPr lang="cs-CZ" sz="3200" dirty="0">
                <a:latin typeface="Encode Sans Black" pitchFamily="2" charset="-18"/>
              </a:rPr>
              <a:t> UP v Olomouci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>
            <a:cxnSpLocks/>
          </p:cNvCxnSpPr>
          <p:nvPr/>
        </p:nvCxnSpPr>
        <p:spPr>
          <a:xfrm>
            <a:off x="1074864" y="1661418"/>
            <a:ext cx="8754936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FF5FFE0E-B61A-420E-8D7A-9A59A92054D8}"/>
              </a:ext>
            </a:extLst>
          </p:cNvPr>
          <p:cNvSpPr txBox="1"/>
          <p:nvPr/>
        </p:nvSpPr>
        <p:spPr>
          <a:xfrm>
            <a:off x="1074864" y="1747169"/>
            <a:ext cx="8081835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0" i="0" dirty="0">
                <a:solidFill>
                  <a:srgbClr val="222222"/>
                </a:solidFill>
                <a:effectLst/>
                <a:latin typeface="Encode Sans Black" pitchFamily="2" charset="-18"/>
              </a:rPr>
              <a:t>Zaměřujeme se na rizikové chování spojené s ICT,</a:t>
            </a:r>
          </a:p>
          <a:p>
            <a:r>
              <a:rPr lang="cs-CZ" sz="2400" b="0" i="0" dirty="0">
                <a:solidFill>
                  <a:srgbClr val="222222"/>
                </a:solidFill>
                <a:effectLst/>
                <a:latin typeface="Encode Sans Black" pitchFamily="2" charset="-18"/>
              </a:rPr>
              <a:t>zaměřujeme se jak </a:t>
            </a:r>
            <a:r>
              <a:rPr lang="cs-CZ" sz="2400" dirty="0">
                <a:solidFill>
                  <a:srgbClr val="222222"/>
                </a:solidFill>
                <a:latin typeface="Encode Sans Black" pitchFamily="2" charset="-18"/>
              </a:rPr>
              <a:t>na děti, tak i na dospělé.</a:t>
            </a:r>
            <a:endParaRPr lang="cs-CZ" sz="2400" b="0" i="0" dirty="0">
              <a:solidFill>
                <a:srgbClr val="222222"/>
              </a:solidFill>
              <a:effectLst/>
              <a:latin typeface="Encode Sans Black" pitchFamily="2" charset="-18"/>
            </a:endParaRPr>
          </a:p>
          <a:p>
            <a:endParaRPr lang="cs-CZ" sz="2100" b="1" dirty="0">
              <a:latin typeface="Encode Sans Black" pitchFamily="2" charset="-18"/>
            </a:endParaRPr>
          </a:p>
          <a:p>
            <a:r>
              <a:rPr lang="cs-CZ" sz="2100" b="1" dirty="0">
                <a:latin typeface="Encode Sans Black" pitchFamily="2" charset="-18"/>
              </a:rPr>
              <a:t>Aktivity:</a:t>
            </a:r>
            <a:br>
              <a:rPr lang="cs-CZ" sz="2100" b="1" dirty="0">
                <a:latin typeface="Encode Sans Black" pitchFamily="2" charset="-18"/>
              </a:rPr>
            </a:br>
            <a:r>
              <a:rPr lang="cs-CZ" sz="2100" b="1" dirty="0">
                <a:latin typeface="Encode Sans Black" pitchFamily="2" charset="-18"/>
              </a:rPr>
              <a:t>vzdělávání, prevence, </a:t>
            </a:r>
            <a:r>
              <a:rPr lang="cs-CZ" sz="2100" b="1" dirty="0">
                <a:solidFill>
                  <a:srgbClr val="FF0000"/>
                </a:solidFill>
                <a:latin typeface="Encode Sans Black" pitchFamily="2" charset="-18"/>
              </a:rPr>
              <a:t>intervence</a:t>
            </a:r>
            <a:r>
              <a:rPr lang="cs-CZ" sz="2100" b="1" dirty="0">
                <a:latin typeface="Encode Sans Black" pitchFamily="2" charset="-18"/>
              </a:rPr>
              <a:t>, výzkum, </a:t>
            </a:r>
            <a:br>
              <a:rPr lang="cs-CZ" sz="2100" b="1" dirty="0">
                <a:latin typeface="Encode Sans Black" pitchFamily="2" charset="-18"/>
              </a:rPr>
            </a:br>
            <a:r>
              <a:rPr lang="cs-CZ" sz="2100" b="1" dirty="0">
                <a:latin typeface="Encode Sans Black" pitchFamily="2" charset="-18"/>
              </a:rPr>
              <a:t>legislativa, osvěta.</a:t>
            </a:r>
          </a:p>
          <a:p>
            <a:endParaRPr lang="cs-CZ" sz="2100" b="1" dirty="0">
              <a:latin typeface="Encode Sans Black" pitchFamily="2" charset="-18"/>
            </a:endParaRPr>
          </a:p>
          <a:p>
            <a:r>
              <a:rPr lang="cs-CZ" sz="2100" b="1" dirty="0">
                <a:latin typeface="Encode Sans Black" pitchFamily="2" charset="-18"/>
              </a:rPr>
              <a:t>Cílové skupiny:</a:t>
            </a:r>
            <a:br>
              <a:rPr lang="cs-CZ" sz="2100" b="1" dirty="0">
                <a:latin typeface="Encode Sans Black" pitchFamily="2" charset="-18"/>
              </a:rPr>
            </a:br>
            <a:r>
              <a:rPr lang="cs-CZ" sz="2100" b="1" dirty="0">
                <a:latin typeface="Encode Sans Black" pitchFamily="2" charset="-18"/>
              </a:rPr>
              <a:t>děti, rodiče, učitelé, policisté, senioři… veřejnost.</a:t>
            </a:r>
          </a:p>
        </p:txBody>
      </p:sp>
      <p:pic>
        <p:nvPicPr>
          <p:cNvPr id="17" name="Obrázek 16">
            <a:extLst>
              <a:ext uri="{FF2B5EF4-FFF2-40B4-BE49-F238E27FC236}">
                <a16:creationId xmlns:a16="http://schemas.microsoft.com/office/drawing/2014/main" id="{0B72AD5E-C3E8-4DF5-9E6E-0C44ADC13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90420" y="995391"/>
            <a:ext cx="1820480" cy="5031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6B105FD8-95B6-4319-B2D7-7F46C94ACFB3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  <p:pic>
        <p:nvPicPr>
          <p:cNvPr id="1026" name="Picture 2" descr="Projekt E-bezpečí - E-Bezpečí">
            <a:extLst>
              <a:ext uri="{FF2B5EF4-FFF2-40B4-BE49-F238E27FC236}">
                <a16:creationId xmlns:a16="http://schemas.microsoft.com/office/drawing/2014/main" id="{99268C11-0343-4903-B562-04081264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864" y="5196582"/>
            <a:ext cx="1774195" cy="781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561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Další problémy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9745536" cy="17389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5. Vzrůstají počty dětí </a:t>
            </a:r>
            <a:r>
              <a:rPr lang="cs-CZ" sz="28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napodobujících nebezpečné online </a:t>
            </a: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výzvy (nově na </a:t>
            </a:r>
            <a:r>
              <a:rPr lang="cs-CZ" sz="2800" b="1" dirty="0" err="1">
                <a:latin typeface="Encode Sans Black" pitchFamily="2" charset="-18"/>
                <a:ea typeface="Roboto" panose="02000000000000000000" pitchFamily="2" charset="0"/>
              </a:rPr>
              <a:t>TikToku</a:t>
            </a:r>
            <a:r>
              <a:rPr lang="cs-CZ" sz="2800" b="1" dirty="0">
                <a:latin typeface="Encode Sans Black" pitchFamily="2" charset="-18"/>
                <a:ea typeface="Roboto" panose="02000000000000000000" pitchFamily="2" charset="0"/>
              </a:rPr>
              <a:t>).</a:t>
            </a:r>
          </a:p>
          <a:p>
            <a:pPr>
              <a:defRPr/>
            </a:pPr>
            <a:endParaRPr lang="cs-CZ" sz="2800" b="1" dirty="0">
              <a:latin typeface="Encode Sans Black" pitchFamily="2" charset="-18"/>
              <a:ea typeface="Roboto" panose="02000000000000000000" pitchFamily="2" charset="0"/>
            </a:endParaRPr>
          </a:p>
          <a:p>
            <a:pPr>
              <a:defRPr/>
            </a:pPr>
            <a:r>
              <a:rPr lang="cs-CZ" sz="2300" b="1" dirty="0">
                <a:latin typeface="Encode Sans Black" pitchFamily="2" charset="-18"/>
                <a:ea typeface="Roboto" panose="02000000000000000000" pitchFamily="2" charset="0"/>
              </a:rPr>
              <a:t>- </a:t>
            </a:r>
            <a:r>
              <a:rPr lang="cs-CZ" sz="2300" b="1" dirty="0" err="1">
                <a:latin typeface="Encode Sans Black" pitchFamily="2" charset="-18"/>
                <a:ea typeface="Roboto" panose="02000000000000000000" pitchFamily="2" charset="0"/>
              </a:rPr>
              <a:t>TikTok</a:t>
            </a:r>
            <a:r>
              <a:rPr lang="cs-CZ" sz="2300" b="1" dirty="0">
                <a:latin typeface="Encode Sans Black" pitchFamily="2" charset="-18"/>
                <a:ea typeface="Roboto" panose="02000000000000000000" pitchFamily="2" charset="0"/>
              </a:rPr>
              <a:t> </a:t>
            </a:r>
            <a:r>
              <a:rPr lang="cs-CZ" sz="2300" b="1" dirty="0" err="1">
                <a:latin typeface="Encode Sans Black" pitchFamily="2" charset="-18"/>
                <a:ea typeface="Roboto" panose="02000000000000000000" pitchFamily="2" charset="0"/>
              </a:rPr>
              <a:t>Fire</a:t>
            </a:r>
            <a:r>
              <a:rPr lang="cs-CZ" sz="2300" b="1" dirty="0">
                <a:latin typeface="Encode Sans Black" pitchFamily="2" charset="-18"/>
                <a:ea typeface="Roboto" panose="02000000000000000000" pitchFamily="2" charset="0"/>
              </a:rPr>
              <a:t> </a:t>
            </a:r>
            <a:r>
              <a:rPr lang="cs-CZ" sz="2300" b="1" dirty="0" err="1">
                <a:latin typeface="Encode Sans Black" pitchFamily="2" charset="-18"/>
                <a:ea typeface="Roboto" panose="02000000000000000000" pitchFamily="2" charset="0"/>
              </a:rPr>
              <a:t>Challenge</a:t>
            </a:r>
            <a:endParaRPr lang="cs-CZ" sz="2800" b="1" dirty="0">
              <a:latin typeface="Encode Sans Black" pitchFamily="2" charset="-18"/>
              <a:ea typeface="Roboto" panose="02000000000000000000" pitchFamily="2" charset="0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370A2528-93E3-408B-AC21-7B2BC43AA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9212" y="2225427"/>
            <a:ext cx="4093621" cy="522514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2F2BBBD5-76E1-4128-8DF7-5AD66139B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275614"/>
            <a:ext cx="4426998" cy="2490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98024DA-0DAA-47C5-806D-AF0CB80711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7555" y="3291552"/>
            <a:ext cx="2062897" cy="247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77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Další témata k přemýšlení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61864"/>
            <a:ext cx="97455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UcPeriod"/>
            </a:pP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Odpovědnost provozovatelů </a:t>
            </a:r>
            <a:r>
              <a:rPr lang="cs-CZ" sz="2800" dirty="0">
                <a:latin typeface="Encode Sans ExtraBold" pitchFamily="2" charset="-18"/>
              </a:rPr>
              <a:t>sociálních médií za uživatelský obsah.</a:t>
            </a:r>
          </a:p>
          <a:p>
            <a:pPr marL="514350" indent="-514350">
              <a:buAutoNum type="alphaUcPeriod"/>
            </a:pPr>
            <a:r>
              <a:rPr lang="cs-CZ" sz="2800" dirty="0">
                <a:latin typeface="Encode Sans ExtraBold" pitchFamily="2" charset="-18"/>
              </a:rPr>
              <a:t>Zlepšení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detekce dětské pornografie </a:t>
            </a:r>
            <a:r>
              <a:rPr lang="cs-CZ" sz="2800" dirty="0">
                <a:latin typeface="Encode Sans ExtraBold" pitchFamily="2" charset="-18"/>
              </a:rPr>
              <a:t>– analýza uživatelského obsahu, viz Apple.</a:t>
            </a:r>
          </a:p>
          <a:p>
            <a:pPr marL="514350" indent="-514350">
              <a:buAutoNum type="alphaUcPeriod"/>
            </a:pPr>
            <a:r>
              <a:rPr lang="cs-CZ" sz="2800" dirty="0">
                <a:latin typeface="Encode Sans ExtraBold" pitchFamily="2" charset="-18"/>
              </a:rPr>
              <a:t>Zlepšení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vzdělávání na ZŠ </a:t>
            </a:r>
            <a:r>
              <a:rPr lang="cs-CZ" sz="2800" dirty="0">
                <a:latin typeface="Encode Sans ExtraBold" pitchFamily="2" charset="-18"/>
              </a:rPr>
              <a:t>– online bezpečnost jako pevná součást vzdělávacích programů.</a:t>
            </a:r>
          </a:p>
          <a:p>
            <a:pPr marL="514350" indent="-514350">
              <a:buAutoNum type="alphaUcPeriod"/>
            </a:pPr>
            <a:r>
              <a:rPr lang="cs-CZ" sz="2800" dirty="0">
                <a:latin typeface="Encode Sans ExtraBold" pitchFamily="2" charset="-18"/>
              </a:rPr>
              <a:t>Online bezpečnost jako součást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učitelské přípravy.</a:t>
            </a:r>
            <a:endParaRPr lang="cs-CZ" sz="2800" dirty="0">
              <a:latin typeface="Encode Sans ExtraBold" pitchFamily="2" charset="-18"/>
            </a:endParaRPr>
          </a:p>
          <a:p>
            <a:pPr marL="514350" indent="-514350">
              <a:buAutoNum type="alphaUcPeriod"/>
            </a:pPr>
            <a:r>
              <a:rPr lang="cs-CZ" sz="2800" dirty="0">
                <a:latin typeface="Encode Sans ExtraBold" pitchFamily="2" charset="-18"/>
              </a:rPr>
              <a:t>Zlepšení prevence vs. finance vs. kvalita.</a:t>
            </a:r>
          </a:p>
          <a:p>
            <a:pPr marL="514350" indent="-514350">
              <a:buAutoNum type="alphaUcPeriod"/>
            </a:pPr>
            <a:r>
              <a:rPr lang="cs-CZ" sz="2800" dirty="0">
                <a:latin typeface="Encode Sans ExtraBold" pitchFamily="2" charset="-18"/>
              </a:rPr>
              <a:t>Je </a:t>
            </a:r>
            <a:r>
              <a:rPr lang="cs-CZ" sz="2800" dirty="0">
                <a:solidFill>
                  <a:srgbClr val="FF0000"/>
                </a:solidFill>
                <a:latin typeface="Encode Sans ExtraBold" pitchFamily="2" charset="-18"/>
              </a:rPr>
              <a:t>výše trestů </a:t>
            </a:r>
            <a:r>
              <a:rPr lang="cs-CZ" sz="2800" dirty="0">
                <a:latin typeface="Encode Sans ExtraBold" pitchFamily="2" charset="-18"/>
              </a:rPr>
              <a:t>u trestných činů páchaných na dětech adekvátní?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EF72F84D-37CE-4B9A-A90D-25246EE526E2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28548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Pozitivní závěr?!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61864"/>
            <a:ext cx="752303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600" dirty="0">
                <a:solidFill>
                  <a:srgbClr val="FF0000"/>
                </a:solidFill>
                <a:latin typeface="Encode Sans ExtraBold" pitchFamily="2" charset="-18"/>
              </a:rPr>
              <a:t>Internet je skvělý a úžasný nástroj, který nabízí dětem i dospělým velké množství příležitostí a možností!</a:t>
            </a:r>
          </a:p>
          <a:p>
            <a:endParaRPr lang="cs-CZ" sz="3600" dirty="0">
              <a:solidFill>
                <a:srgbClr val="FF0000"/>
              </a:solidFill>
              <a:latin typeface="Encode Sans ExtraBold" pitchFamily="2" charset="-18"/>
            </a:endParaRPr>
          </a:p>
          <a:p>
            <a:r>
              <a:rPr lang="cs-CZ" sz="3600" dirty="0">
                <a:latin typeface="Encode Sans ExtraBold" pitchFamily="2" charset="-18"/>
              </a:rPr>
              <a:t>Je ale nutné chovat se na něm</a:t>
            </a:r>
          </a:p>
          <a:p>
            <a:r>
              <a:rPr lang="cs-CZ" sz="3600" dirty="0">
                <a:latin typeface="Encode Sans ExtraBold" pitchFamily="2" charset="-18"/>
              </a:rPr>
              <a:t>bezpečně a dodržovat bezpečnostní zásady…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0AD3E4-CB4B-459E-A7C6-045FCB9B25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9956" y="2544023"/>
            <a:ext cx="3052384" cy="5019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893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Díky za pozornost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61864"/>
            <a:ext cx="7523036" cy="5586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600" b="1" dirty="0">
                <a:latin typeface="Encode Sans ExtraBold" pitchFamily="2" charset="-18"/>
              </a:rPr>
              <a:t>Doc. Mgr. Kamil Kopecký, Ph.D.</a:t>
            </a:r>
          </a:p>
          <a:p>
            <a:r>
              <a:rPr lang="cs-CZ" sz="1900" dirty="0">
                <a:latin typeface="Encode Sans ExtraBold" pitchFamily="2" charset="-18"/>
              </a:rPr>
              <a:t>Centrum prevence rizikové virtuální komunikace </a:t>
            </a:r>
            <a:br>
              <a:rPr lang="cs-CZ" sz="1900" dirty="0">
                <a:latin typeface="Encode Sans ExtraBold" pitchFamily="2" charset="-18"/>
              </a:rPr>
            </a:br>
            <a:r>
              <a:rPr lang="cs-CZ" sz="1900" dirty="0">
                <a:latin typeface="Encode Sans ExtraBold" pitchFamily="2" charset="-18"/>
              </a:rPr>
              <a:t>(</a:t>
            </a:r>
            <a:r>
              <a:rPr lang="cs-CZ" sz="1900" dirty="0" err="1">
                <a:latin typeface="Encode Sans ExtraBold" pitchFamily="2" charset="-18"/>
              </a:rPr>
              <a:t>PRVoK</a:t>
            </a:r>
            <a:r>
              <a:rPr lang="cs-CZ" sz="1900" dirty="0">
                <a:latin typeface="Encode Sans ExtraBold" pitchFamily="2" charset="-18"/>
              </a:rPr>
              <a:t> / E-Bezpečí)</a:t>
            </a:r>
            <a:br>
              <a:rPr lang="cs-CZ" sz="1900" dirty="0">
                <a:latin typeface="Encode Sans ExtraBold" pitchFamily="2" charset="-18"/>
              </a:rPr>
            </a:br>
            <a:r>
              <a:rPr lang="cs-CZ" sz="1900" dirty="0">
                <a:latin typeface="Encode Sans ExtraBold" pitchFamily="2" charset="-18"/>
              </a:rPr>
              <a:t>Pedagogická fakulta Univerzity Palackého v Olomouci</a:t>
            </a:r>
          </a:p>
          <a:p>
            <a:endParaRPr lang="cs-CZ" sz="1900" dirty="0">
              <a:latin typeface="Encode Sans ExtraBold" pitchFamily="2" charset="-18"/>
            </a:endParaRPr>
          </a:p>
          <a:p>
            <a:r>
              <a:rPr lang="cs-CZ" sz="1900" dirty="0">
                <a:latin typeface="Encode Sans ExtraBold" pitchFamily="2" charset="-18"/>
              </a:rPr>
              <a:t>E-Bezpečí (</a:t>
            </a:r>
            <a:r>
              <a:rPr lang="cs-CZ" sz="1900" dirty="0">
                <a:latin typeface="Encode Sans ExtraBold" pitchFamily="2" charset="-18"/>
                <a:hlinkClick r:id="rId3"/>
              </a:rPr>
              <a:t>www.e-bezpeci.cz</a:t>
            </a:r>
            <a:r>
              <a:rPr lang="cs-CZ" sz="1900" dirty="0">
                <a:latin typeface="Encode Sans ExtraBold" pitchFamily="2" charset="-18"/>
              </a:rPr>
              <a:t>)</a:t>
            </a:r>
            <a:br>
              <a:rPr lang="cs-CZ" sz="1900" dirty="0">
                <a:latin typeface="Encode Sans ExtraBold" pitchFamily="2" charset="-18"/>
              </a:rPr>
            </a:br>
            <a:r>
              <a:rPr lang="cs-CZ" sz="1900" dirty="0">
                <a:latin typeface="Encode Sans ExtraBold" pitchFamily="2" charset="-18"/>
              </a:rPr>
              <a:t>facebook.com/</a:t>
            </a:r>
            <a:r>
              <a:rPr lang="cs-CZ" sz="1900" dirty="0" err="1">
                <a:latin typeface="Encode Sans ExtraBold" pitchFamily="2" charset="-18"/>
              </a:rPr>
              <a:t>ebezpeci</a:t>
            </a:r>
            <a:endParaRPr lang="cs-CZ" sz="1900" dirty="0">
              <a:latin typeface="Encode Sans ExtraBold" pitchFamily="2" charset="-18"/>
            </a:endParaRPr>
          </a:p>
          <a:p>
            <a:endParaRPr lang="cs-CZ" sz="2200" dirty="0">
              <a:latin typeface="Encode Sans ExtraBold" pitchFamily="2" charset="-18"/>
            </a:endParaRPr>
          </a:p>
          <a:p>
            <a:endParaRPr lang="cs-CZ" sz="2200" dirty="0">
              <a:latin typeface="Encode Sans ExtraBold" pitchFamily="2" charset="-18"/>
            </a:endParaRPr>
          </a:p>
          <a:p>
            <a:endParaRPr lang="cs-CZ" sz="2200" dirty="0">
              <a:latin typeface="Encode Sans ExtraBold" pitchFamily="2" charset="-18"/>
            </a:endParaRPr>
          </a:p>
          <a:p>
            <a:r>
              <a:rPr lang="cs-CZ" sz="2200" dirty="0">
                <a:latin typeface="Encode Sans ExtraBold" pitchFamily="2" charset="-18"/>
              </a:rPr>
              <a:t>Kontakty:</a:t>
            </a:r>
          </a:p>
          <a:p>
            <a:r>
              <a:rPr lang="cs-CZ" sz="1900" dirty="0" err="1">
                <a:latin typeface="Encode Sans ExtraBold" pitchFamily="2" charset="-18"/>
                <a:hlinkClick r:id="rId4"/>
              </a:rPr>
              <a:t>kamil.kopecky</a:t>
            </a:r>
            <a:r>
              <a:rPr lang="en-US" sz="1900" dirty="0">
                <a:latin typeface="Encode Sans ExtraBold" pitchFamily="2" charset="-18"/>
                <a:hlinkClick r:id="rId4"/>
              </a:rPr>
              <a:t>@upol.cz</a:t>
            </a:r>
            <a:br>
              <a:rPr lang="en-US" sz="1900" dirty="0">
                <a:latin typeface="Encode Sans ExtraBold" pitchFamily="2" charset="-18"/>
              </a:rPr>
            </a:br>
            <a:r>
              <a:rPr lang="en-US" sz="1900" dirty="0">
                <a:latin typeface="Encode Sans ExtraBold" pitchFamily="2" charset="-18"/>
              </a:rPr>
              <a:t>facebook.com/</a:t>
            </a:r>
            <a:r>
              <a:rPr lang="en-US" sz="1900" dirty="0" err="1">
                <a:latin typeface="Encode Sans ExtraBold" pitchFamily="2" charset="-18"/>
              </a:rPr>
              <a:t>kamil.kopecky</a:t>
            </a:r>
            <a:endParaRPr lang="cs-CZ" sz="1900" dirty="0">
              <a:latin typeface="Encode Sans ExtraBold" pitchFamily="2" charset="-18"/>
            </a:endParaRPr>
          </a:p>
          <a:p>
            <a:endParaRPr lang="cs-CZ" sz="1900" dirty="0">
              <a:latin typeface="Encode Sans ExtraBold" pitchFamily="2" charset="-18"/>
            </a:endParaRPr>
          </a:p>
          <a:p>
            <a:r>
              <a:rPr lang="cs-CZ" sz="1500" b="1" dirty="0">
                <a:latin typeface="Encode Sans Light" pitchFamily="2" charset="-18"/>
              </a:rPr>
              <a:t>© 2021</a:t>
            </a:r>
            <a:endParaRPr lang="en-US" sz="1500" b="1" dirty="0">
              <a:latin typeface="Encode Sans Light" pitchFamily="2" charset="-18"/>
            </a:endParaRPr>
          </a:p>
          <a:p>
            <a:endParaRPr lang="cs-CZ" sz="1900" dirty="0">
              <a:latin typeface="Encode Sans ExtraBold" pitchFamily="2" charset="-18"/>
            </a:endParaRPr>
          </a:p>
          <a:p>
            <a:endParaRPr lang="cs-CZ" sz="1900" dirty="0">
              <a:latin typeface="Encode Sans ExtraBold" pitchFamily="2" charset="-18"/>
            </a:endParaRPr>
          </a:p>
          <a:p>
            <a:pPr marL="457200" indent="-457200">
              <a:buFontTx/>
              <a:buChar char="-"/>
            </a:pPr>
            <a:endParaRPr lang="en-US" sz="1900" dirty="0">
              <a:latin typeface="Encode Sans ExtraBold" pitchFamily="2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2E92C27-3CE3-4E88-AC88-A4A5345D42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7456" y="1261864"/>
            <a:ext cx="1721025" cy="475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51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164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Online poradna E-Bezpečí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Obrázek 5">
            <a:extLst>
              <a:ext uri="{FF2B5EF4-FFF2-40B4-BE49-F238E27FC236}">
                <a16:creationId xmlns:a16="http://schemas.microsoft.com/office/drawing/2014/main" id="{83A44604-4F14-4EBD-979A-694477322F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5356" y="1969075"/>
            <a:ext cx="3052384" cy="5019356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8081835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 dirty="0">
                <a:latin typeface="Encode Sans Black" pitchFamily="2" charset="-18"/>
              </a:rPr>
              <a:t>Centrum </a:t>
            </a:r>
            <a:r>
              <a:rPr lang="cs-CZ" sz="2300" b="1" dirty="0" err="1">
                <a:latin typeface="Encode Sans Black" pitchFamily="2" charset="-18"/>
              </a:rPr>
              <a:t>PRVoK</a:t>
            </a:r>
            <a:r>
              <a:rPr lang="cs-CZ" sz="2300" b="1" dirty="0">
                <a:latin typeface="Encode Sans Black" pitchFamily="2" charset="-18"/>
              </a:rPr>
              <a:t> provozuje poradnu zaměřenou na oběti kybernetické kriminality a souvisejících fenoménů. Spolupracujeme aktivně s Policií ČR, Linkou bezpečí a řadou dalších organizací.</a:t>
            </a:r>
          </a:p>
          <a:p>
            <a:r>
              <a:rPr lang="cs-CZ" sz="2300" b="1" dirty="0">
                <a:latin typeface="Encode Sans Black" pitchFamily="2" charset="-18"/>
              </a:rPr>
              <a:t>Využíváme chatbota.</a:t>
            </a:r>
          </a:p>
          <a:p>
            <a:endParaRPr lang="cs-CZ" sz="2300" b="1" dirty="0">
              <a:latin typeface="Encode Sans Black" pitchFamily="2" charset="-18"/>
            </a:endParaRPr>
          </a:p>
          <a:p>
            <a:r>
              <a:rPr lang="cs-CZ" sz="2300" b="1" dirty="0">
                <a:latin typeface="Encode Sans Black" pitchFamily="2" charset="-18"/>
              </a:rPr>
              <a:t>Poradna vznikla v roce 2010. </a:t>
            </a:r>
            <a:br>
              <a:rPr lang="cs-CZ" sz="2300" b="1" dirty="0">
                <a:latin typeface="Encode Sans Black" pitchFamily="2" charset="-18"/>
              </a:rPr>
            </a:br>
            <a:r>
              <a:rPr lang="cs-CZ" sz="2300" b="1" dirty="0">
                <a:latin typeface="Encode Sans Black" pitchFamily="2" charset="-18"/>
              </a:rPr>
              <a:t>Do současnosti řešila přes 4000 případů </a:t>
            </a:r>
            <a:br>
              <a:rPr lang="cs-CZ" sz="2300" b="1" dirty="0">
                <a:latin typeface="Encode Sans Black" pitchFamily="2" charset="-18"/>
              </a:rPr>
            </a:br>
            <a:r>
              <a:rPr lang="cs-CZ" sz="2300" b="1" dirty="0">
                <a:latin typeface="Encode Sans Black" pitchFamily="2" charset="-18"/>
              </a:rPr>
              <a:t>(v 50 </a:t>
            </a:r>
            <a:r>
              <a:rPr lang="en-US" sz="2300" b="1" dirty="0">
                <a:latin typeface="Encode Sans Black" pitchFamily="2" charset="-18"/>
              </a:rPr>
              <a:t>% </a:t>
            </a:r>
            <a:r>
              <a:rPr lang="cs-CZ" sz="2300" b="1" dirty="0">
                <a:latin typeface="Encode Sans Black" pitchFamily="2" charset="-18"/>
              </a:rPr>
              <a:t>šlo o děti).</a:t>
            </a:r>
          </a:p>
          <a:p>
            <a:r>
              <a:rPr lang="en-GB" sz="2300" b="1" dirty="0">
                <a:solidFill>
                  <a:srgbClr val="FF0000"/>
                </a:solidFill>
                <a:latin typeface="Encode Sans Black" pitchFamily="2" charset="-18"/>
              </a:rPr>
              <a:t>350-400</a:t>
            </a:r>
            <a:r>
              <a:rPr lang="en-GB" sz="2300" b="1" dirty="0">
                <a:latin typeface="Encode Sans Black" pitchFamily="2" charset="-18"/>
              </a:rPr>
              <a:t> </a:t>
            </a:r>
            <a:r>
              <a:rPr lang="cs-CZ" sz="2300" b="1" dirty="0">
                <a:latin typeface="Encode Sans Black" pitchFamily="2" charset="-18"/>
              </a:rPr>
              <a:t>případů</a:t>
            </a:r>
            <a:r>
              <a:rPr lang="en-GB" sz="2300" b="1" dirty="0">
                <a:latin typeface="Encode Sans Black" pitchFamily="2" charset="-18"/>
              </a:rPr>
              <a:t> / </a:t>
            </a:r>
            <a:r>
              <a:rPr lang="cs-CZ" sz="2300" b="1" dirty="0">
                <a:latin typeface="Encode Sans Black" pitchFamily="2" charset="-18"/>
              </a:rPr>
              <a:t>rok</a:t>
            </a:r>
            <a:r>
              <a:rPr lang="en-GB" sz="2300" b="1" dirty="0">
                <a:latin typeface="Encode Sans Black" pitchFamily="2" charset="-18"/>
              </a:rPr>
              <a:t>.  </a:t>
            </a:r>
            <a:endParaRPr lang="cs-CZ" sz="2300" b="1" dirty="0">
              <a:latin typeface="Encode Sans Black" pitchFamily="2" charset="-18"/>
            </a:endParaRPr>
          </a:p>
          <a:p>
            <a:r>
              <a:rPr lang="en-GB" sz="2300" b="1" dirty="0">
                <a:latin typeface="Encode Sans Black" pitchFamily="2" charset="-18"/>
              </a:rPr>
              <a:t>20-25 % </a:t>
            </a:r>
            <a:r>
              <a:rPr lang="cs-CZ" sz="2300" b="1" dirty="0">
                <a:latin typeface="Encode Sans Black" pitchFamily="2" charset="-18"/>
              </a:rPr>
              <a:t>případů přebírá policie.</a:t>
            </a:r>
            <a:br>
              <a:rPr lang="cs-CZ" sz="2300" b="1" dirty="0">
                <a:latin typeface="Encode Sans Black" pitchFamily="2" charset="-18"/>
              </a:rPr>
            </a:br>
            <a:br>
              <a:rPr lang="en-US" sz="2300" b="1" dirty="0">
                <a:latin typeface="Encode Sans Black" pitchFamily="2" charset="-18"/>
              </a:rPr>
            </a:br>
            <a:r>
              <a:rPr lang="cs-CZ" sz="2300" b="1" dirty="0">
                <a:solidFill>
                  <a:srgbClr val="FF0000"/>
                </a:solidFill>
                <a:latin typeface="Encode Sans Black" pitchFamily="2" charset="-18"/>
              </a:rPr>
              <a:t>www.napisnam.cz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630C257-4F1C-4C49-8DFC-04A8831E10C7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  <p:pic>
        <p:nvPicPr>
          <p:cNvPr id="1026" name="Picture 2" descr="Olomouc – Wikipedie">
            <a:extLst>
              <a:ext uri="{FF2B5EF4-FFF2-40B4-BE49-F238E27FC236}">
                <a16:creationId xmlns:a16="http://schemas.microsoft.com/office/drawing/2014/main" id="{AF36E9B1-AE31-490D-9CB5-15E3BA9D2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4727" y="1112446"/>
            <a:ext cx="1387432" cy="748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887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Kybernetická kriminalita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AAED6E-950D-45D2-9D0C-D2FFFB1D4156}"/>
              </a:ext>
            </a:extLst>
          </p:cNvPr>
          <p:cNvSpPr txBox="1"/>
          <p:nvPr/>
        </p:nvSpPr>
        <p:spPr>
          <a:xfrm>
            <a:off x="1074864" y="1289969"/>
            <a:ext cx="8081835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 dirty="0">
                <a:latin typeface="Encode Sans Black" pitchFamily="2" charset="-18"/>
              </a:rPr>
              <a:t>Oficiální statistika Policie ČR / MVČR.</a:t>
            </a:r>
            <a:endParaRPr lang="cs-CZ" sz="2300" b="1" dirty="0">
              <a:solidFill>
                <a:srgbClr val="FF0000"/>
              </a:solidFill>
              <a:latin typeface="Encode Sans Black" pitchFamily="2" charset="-18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C55F3C-2EAC-431F-9955-0BDDF8639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199" y="1857239"/>
            <a:ext cx="9522781" cy="428610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5B1FF4A7-B853-485F-B55A-9284AF1956EA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259217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Vývoj počtu případů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Obdélník 6">
            <a:extLst>
              <a:ext uri="{FF2B5EF4-FFF2-40B4-BE49-F238E27FC236}">
                <a16:creationId xmlns:a16="http://schemas.microsoft.com/office/drawing/2014/main" id="{B956C44C-3717-41AD-A231-FD7343CA1105}"/>
              </a:ext>
            </a:extLst>
          </p:cNvPr>
          <p:cNvSpPr/>
          <p:nvPr/>
        </p:nvSpPr>
        <p:spPr>
          <a:xfrm>
            <a:off x="4216893" y="2760955"/>
            <a:ext cx="3488924" cy="43500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51AAED6E-950D-45D2-9D0C-D2FFFB1D4156}"/>
              </a:ext>
            </a:extLst>
          </p:cNvPr>
          <p:cNvSpPr txBox="1"/>
          <p:nvPr/>
        </p:nvSpPr>
        <p:spPr>
          <a:xfrm>
            <a:off x="1074864" y="1289969"/>
            <a:ext cx="808183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300" b="1" dirty="0">
                <a:latin typeface="Encode Sans Black" pitchFamily="2" charset="-18"/>
              </a:rPr>
              <a:t>Případy řešené online poradnou E-Bezpečí</a:t>
            </a:r>
          </a:p>
          <a:p>
            <a:r>
              <a:rPr lang="cs-CZ" sz="2300" b="1" dirty="0">
                <a:latin typeface="Encode Sans Black" pitchFamily="2" charset="-18"/>
              </a:rPr>
              <a:t>v období 2010-2021.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1D315FE1-F3C5-4407-941D-F1E7ECCDAE40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F72D6608-E734-4EF0-B66D-39FC13529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028" y="2667940"/>
            <a:ext cx="10420540" cy="352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680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164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Typický klient poradny E-Bezpečí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8081835" cy="5124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1. Cca </a:t>
            </a:r>
            <a:r>
              <a:rPr lang="cs-CZ" sz="24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46 </a:t>
            </a:r>
            <a:r>
              <a:rPr lang="en-US" sz="24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%</a:t>
            </a:r>
            <a:r>
              <a:rPr lang="en-US" sz="2400" b="1" dirty="0">
                <a:latin typeface="Encode Sans Black" pitchFamily="2" charset="-18"/>
                <a:ea typeface="Roboto" panose="02000000000000000000" pitchFamily="2" charset="0"/>
              </a:rPr>
              <a:t> p</a:t>
            </a:r>
            <a:r>
              <a:rPr lang="cs-CZ" sz="2400" b="1" dirty="0" err="1">
                <a:latin typeface="Encode Sans Black" pitchFamily="2" charset="-18"/>
                <a:ea typeface="Roboto" panose="02000000000000000000" pitchFamily="2" charset="0"/>
              </a:rPr>
              <a:t>řípadů</a:t>
            </a: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 tvoří děti, a to od 10 let věku. Intenzivně případy hlásí děti od </a:t>
            </a:r>
            <a:r>
              <a:rPr lang="cs-CZ" sz="2400" b="1" dirty="0">
                <a:solidFill>
                  <a:srgbClr val="00B0F0"/>
                </a:solidFill>
                <a:latin typeface="Encode Sans Black" pitchFamily="2" charset="-18"/>
                <a:ea typeface="Roboto" panose="02000000000000000000" pitchFamily="2" charset="0"/>
              </a:rPr>
              <a:t>14 do 17 </a:t>
            </a: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let.</a:t>
            </a:r>
            <a:b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</a:br>
            <a:endParaRPr lang="cs-CZ" sz="1000" b="1" dirty="0">
              <a:latin typeface="Encode Sans Black" pitchFamily="2" charset="-18"/>
              <a:ea typeface="Roboto" panose="02000000000000000000" pitchFamily="2" charset="0"/>
            </a:endParaRPr>
          </a:p>
          <a:p>
            <a:pPr>
              <a:defRPr/>
            </a:pP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2. Má </a:t>
            </a:r>
            <a:r>
              <a:rPr lang="cs-CZ" sz="24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strach oznámit problém policii</a:t>
            </a: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, v případě dítěte rodiči, učiteli či jiné dospělé osobě. </a:t>
            </a:r>
            <a:b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Obává se sekundární viktimizace.</a:t>
            </a:r>
            <a:b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</a:br>
            <a:br>
              <a:rPr lang="cs-CZ" sz="1000" b="1" dirty="0"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3. Komunikuje zpočátku </a:t>
            </a:r>
            <a:r>
              <a:rPr lang="cs-CZ" sz="24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anonymně</a:t>
            </a: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, pod přezdívkou, identitu postupně odhaluje, jakmile poradcům začne důvěřovat (u dětí).</a:t>
            </a:r>
            <a:b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</a:br>
            <a:br>
              <a:rPr lang="cs-CZ" sz="1000" b="1" dirty="0"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4. Má </a:t>
            </a:r>
            <a:r>
              <a:rPr lang="cs-CZ" sz="24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velmi často problém se zneužitím </a:t>
            </a:r>
            <a:br>
              <a:rPr lang="cs-CZ" sz="24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4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sexuálního obsahu </a:t>
            </a: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(sexting, </a:t>
            </a:r>
            <a:r>
              <a:rPr lang="cs-CZ" sz="2400" b="1" dirty="0" err="1">
                <a:latin typeface="Encode Sans Black" pitchFamily="2" charset="-18"/>
                <a:ea typeface="Roboto" panose="02000000000000000000" pitchFamily="2" charset="0"/>
              </a:rPr>
              <a:t>sextortion</a:t>
            </a: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, sexuální nátlak, šíření dětské pornografie, vydírání…).</a:t>
            </a:r>
            <a:b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</a:br>
            <a:br>
              <a:rPr lang="cs-CZ" sz="1000" b="1" dirty="0">
                <a:latin typeface="Encode Sans Black" pitchFamily="2" charset="-18"/>
                <a:ea typeface="Roboto" panose="02000000000000000000" pitchFamily="2" charset="0"/>
              </a:rPr>
            </a:br>
            <a:endParaRPr lang="cs-CZ" sz="2300" b="1" dirty="0">
              <a:solidFill>
                <a:srgbClr val="FF0000"/>
              </a:solidFill>
              <a:latin typeface="Encode Sans Black" pitchFamily="2" charset="-18"/>
            </a:endParaRP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C06F6D5-E455-4D65-9E3D-AFF362C39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557" y="1486475"/>
            <a:ext cx="4093621" cy="5225143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E02860A-458A-426D-9B5C-1DBFE9C7B81C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374109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164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Typický klient poradny E-Bezpečí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80818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5. </a:t>
            </a:r>
            <a:r>
              <a:rPr lang="cs-CZ" sz="24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Nemá často odvahu telefonovat </a:t>
            </a:r>
            <a:br>
              <a:rPr lang="cs-CZ" sz="24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(vliv chatování, </a:t>
            </a:r>
            <a:r>
              <a:rPr lang="cs-CZ" sz="2400" b="1" dirty="0" err="1">
                <a:latin typeface="Encode Sans Black" pitchFamily="2" charset="-18"/>
                <a:ea typeface="Roboto" panose="02000000000000000000" pitchFamily="2" charset="0"/>
              </a:rPr>
              <a:t>esemeskování</a:t>
            </a: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)</a:t>
            </a:r>
          </a:p>
          <a:p>
            <a:pPr>
              <a:defRPr/>
            </a:pPr>
            <a:endParaRPr lang="cs-CZ" sz="2400" b="1" dirty="0">
              <a:latin typeface="Encode Sans Black" pitchFamily="2" charset="-18"/>
              <a:ea typeface="Roboto" panose="02000000000000000000" pitchFamily="2" charset="0"/>
            </a:endParaRPr>
          </a:p>
          <a:p>
            <a:pPr>
              <a:defRPr/>
            </a:pP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6. V některých případech bývá přesměrován </a:t>
            </a:r>
            <a:b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z </a:t>
            </a:r>
            <a:r>
              <a:rPr lang="cs-CZ" sz="24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Linky bezpečí</a:t>
            </a:r>
            <a:r>
              <a:rPr lang="cs-CZ" sz="2400" b="1" dirty="0">
                <a:latin typeface="Encode Sans Black" pitchFamily="2" charset="-18"/>
                <a:ea typeface="Roboto" panose="02000000000000000000" pitchFamily="2" charset="0"/>
              </a:rPr>
              <a:t>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C06F6D5-E455-4D65-9E3D-AFF362C39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1557" y="1486475"/>
            <a:ext cx="4093621" cy="5225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64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6164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F0DF5F3C-7B50-4AA5-8BCC-C19785531264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Dominantní témata</a:t>
            </a:r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8081835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1. Sexting (konsensuální)</a:t>
            </a:r>
          </a:p>
          <a:p>
            <a:pPr>
              <a:defRPr/>
            </a:pP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2. Sexting (nekonsensuální)</a:t>
            </a:r>
          </a:p>
          <a:p>
            <a:pPr>
              <a:defRPr/>
            </a:pP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3. Vydírání, sexuální nátlak</a:t>
            </a:r>
          </a:p>
          <a:p>
            <a:pPr>
              <a:defRPr/>
            </a:pP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4. Vyhrožování (např. fyzickým ublížením, </a:t>
            </a:r>
            <a:r>
              <a:rPr lang="cs-CZ" sz="2200" b="1" dirty="0" err="1">
                <a:latin typeface="Encode Sans Black" pitchFamily="2" charset="-18"/>
                <a:ea typeface="Roboto" panose="02000000000000000000" pitchFamily="2" charset="0"/>
              </a:rPr>
              <a:t>hate-speech</a:t>
            </a: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)</a:t>
            </a:r>
          </a:p>
          <a:p>
            <a:pPr>
              <a:defRPr/>
            </a:pP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5. Krádeže identity (krádeže účtů)</a:t>
            </a:r>
          </a:p>
          <a:p>
            <a:pPr>
              <a:defRPr/>
            </a:pP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6. </a:t>
            </a:r>
            <a:r>
              <a:rPr lang="cs-CZ" sz="2200" b="1" dirty="0" err="1">
                <a:latin typeface="Encode Sans Black" pitchFamily="2" charset="-18"/>
                <a:ea typeface="Roboto" panose="02000000000000000000" pitchFamily="2" charset="0"/>
              </a:rPr>
              <a:t>Dehonestování</a:t>
            </a: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 pedagogů, stránky „Přiznání“</a:t>
            </a:r>
          </a:p>
          <a:p>
            <a:pPr>
              <a:defRPr/>
            </a:pP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7. Krádeže účtů (např. v online hrách)</a:t>
            </a:r>
          </a:p>
          <a:p>
            <a:pPr>
              <a:defRPr/>
            </a:pP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8. </a:t>
            </a:r>
            <a:r>
              <a:rPr lang="cs-CZ" sz="2200" b="1" dirty="0" err="1">
                <a:latin typeface="Encode Sans Black" pitchFamily="2" charset="-18"/>
                <a:ea typeface="Roboto" panose="02000000000000000000" pitchFamily="2" charset="0"/>
              </a:rPr>
              <a:t>Scam</a:t>
            </a: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, romance </a:t>
            </a:r>
            <a:r>
              <a:rPr lang="cs-CZ" sz="2200" b="1" dirty="0" err="1">
                <a:latin typeface="Encode Sans Black" pitchFamily="2" charset="-18"/>
                <a:ea typeface="Roboto" panose="02000000000000000000" pitchFamily="2" charset="0"/>
              </a:rPr>
              <a:t>scam</a:t>
            </a:r>
            <a:b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9. Ransomware, </a:t>
            </a:r>
            <a:r>
              <a:rPr lang="cs-CZ" sz="2200" b="1" dirty="0" err="1">
                <a:latin typeface="Encode Sans Black" pitchFamily="2" charset="-18"/>
                <a:ea typeface="Roboto" panose="02000000000000000000" pitchFamily="2" charset="0"/>
              </a:rPr>
              <a:t>adware</a:t>
            </a: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 a další malware… </a:t>
            </a:r>
            <a:b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v souvislosti s vlnami </a:t>
            </a:r>
            <a:r>
              <a:rPr lang="cs-CZ" sz="2200" b="1" dirty="0" err="1">
                <a:latin typeface="Encode Sans Black" pitchFamily="2" charset="-18"/>
                <a:ea typeface="Roboto" panose="02000000000000000000" pitchFamily="2" charset="0"/>
              </a:rPr>
              <a:t>sextortion</a:t>
            </a: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 útoků </a:t>
            </a:r>
            <a:b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(virus RAT).</a:t>
            </a:r>
          </a:p>
          <a:p>
            <a:pPr>
              <a:defRPr/>
            </a:pP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10. Podvody spojené s online nákupy</a:t>
            </a:r>
          </a:p>
          <a:p>
            <a:pPr>
              <a:defRPr/>
            </a:pPr>
            <a:r>
              <a:rPr lang="cs-CZ" sz="2200" b="1" dirty="0">
                <a:latin typeface="Encode Sans Black" pitchFamily="2" charset="-18"/>
                <a:ea typeface="Roboto" panose="02000000000000000000" pitchFamily="2" charset="0"/>
              </a:rPr>
              <a:t>11. Kyberšikana (verbální agrese)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7FBED1B0-1E2E-4197-A598-105FE7B6E6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6274" y="1816348"/>
            <a:ext cx="3056012" cy="524477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5CC50BC-2A14-4377-A569-46754E0927D9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</p:spTree>
    <p:extLst>
      <p:ext uri="{BB962C8B-B14F-4D97-AF65-F5344CB8AC3E}">
        <p14:creationId xmlns:p14="http://schemas.microsoft.com/office/powerpoint/2010/main" val="169190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 descr="Obsah obrázku skříňka, zeď, patro, interiér&#10;&#10;Popis byl vytvořen automaticky">
            <a:extLst>
              <a:ext uri="{FF2B5EF4-FFF2-40B4-BE49-F238E27FC236}">
                <a16:creationId xmlns:a16="http://schemas.microsoft.com/office/drawing/2014/main" id="{E1305FF8-7DA6-458B-9CB4-B59CDF0775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60553" y="-1001487"/>
            <a:ext cx="14928210" cy="10611065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1CC55C38-5DBE-4547-9D3E-E5A593EBECB2}"/>
              </a:ext>
            </a:extLst>
          </p:cNvPr>
          <p:cNvSpPr/>
          <p:nvPr/>
        </p:nvSpPr>
        <p:spPr>
          <a:xfrm>
            <a:off x="740028" y="266700"/>
            <a:ext cx="10435972" cy="59817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glow rad="546100">
              <a:schemeClr val="tx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14">
            <a:extLst>
              <a:ext uri="{FF2B5EF4-FFF2-40B4-BE49-F238E27FC236}">
                <a16:creationId xmlns:a16="http://schemas.microsoft.com/office/drawing/2014/main" id="{EEC78108-9A89-4F5C-BB64-F4E9D2898667}"/>
              </a:ext>
            </a:extLst>
          </p:cNvPr>
          <p:cNvCxnSpPr/>
          <p:nvPr/>
        </p:nvCxnSpPr>
        <p:spPr>
          <a:xfrm>
            <a:off x="1219200" y="1092200"/>
            <a:ext cx="960120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id="{8427CD1A-E797-4AB3-9D4D-A3B66DD664E8}"/>
              </a:ext>
            </a:extLst>
          </p:cNvPr>
          <p:cNvSpPr txBox="1"/>
          <p:nvPr/>
        </p:nvSpPr>
        <p:spPr>
          <a:xfrm>
            <a:off x="1074864" y="1289969"/>
            <a:ext cx="9745536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latin typeface="Encode Sans Black" pitchFamily="2" charset="-18"/>
              </a:rPr>
              <a:t>Případ: </a:t>
            </a:r>
            <a:r>
              <a:rPr lang="cs-CZ" sz="2400" b="1" dirty="0">
                <a:solidFill>
                  <a:srgbClr val="FF0000"/>
                </a:solidFill>
                <a:latin typeface="Encode Sans Black" pitchFamily="2" charset="-18"/>
              </a:rPr>
              <a:t>Chlapec (16)</a:t>
            </a:r>
          </a:p>
          <a:p>
            <a:r>
              <a:rPr lang="cs-CZ" sz="2100" dirty="0">
                <a:latin typeface="Encode Sans Black" pitchFamily="2" charset="-18"/>
                <a:ea typeface="Roboto" panose="02000000000000000000" pitchFamily="2" charset="0"/>
              </a:rPr>
              <a:t>Dobrý den, nevím, jestli se přesně jedná o kyberšikanu, ale je mi z toho celkem špatně. </a:t>
            </a:r>
            <a:r>
              <a:rPr lang="cs-CZ" sz="2100" b="1" dirty="0">
                <a:latin typeface="Encode Sans Black" pitchFamily="2" charset="-18"/>
                <a:ea typeface="Roboto" panose="02000000000000000000" pitchFamily="2" charset="0"/>
              </a:rPr>
              <a:t>Na mém instagramovém profilu, mi jeden kluk psal </a:t>
            </a:r>
            <a:r>
              <a:rPr lang="cs-CZ" sz="21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nenávistné, urážlivé a ztrapňující komentáře</a:t>
            </a:r>
            <a:r>
              <a:rPr lang="cs-CZ" sz="2100" dirty="0">
                <a:latin typeface="Encode Sans Black" pitchFamily="2" charset="-18"/>
                <a:ea typeface="Roboto" panose="02000000000000000000" pitchFamily="2" charset="0"/>
              </a:rPr>
              <a:t>. Hned jsem ho zablokoval, ale tím pádem se smazali veškeré komentáře, které on napsal. Ještě před tím, než jsem ho zablokoval, jsem udělal </a:t>
            </a:r>
            <a:r>
              <a:rPr lang="cs-CZ" sz="2100" dirty="0" err="1">
                <a:latin typeface="Encode Sans Black" pitchFamily="2" charset="-18"/>
                <a:ea typeface="Roboto" panose="02000000000000000000" pitchFamily="2" charset="0"/>
              </a:rPr>
              <a:t>screeny</a:t>
            </a:r>
            <a:r>
              <a:rPr lang="cs-CZ" sz="2100" dirty="0">
                <a:latin typeface="Encode Sans Black" pitchFamily="2" charset="-18"/>
                <a:ea typeface="Roboto" panose="02000000000000000000" pitchFamily="2" charset="0"/>
              </a:rPr>
              <a:t> těch </a:t>
            </a:r>
            <a:r>
              <a:rPr lang="cs-CZ" sz="2100" dirty="0" err="1">
                <a:latin typeface="Encode Sans Black" pitchFamily="2" charset="-18"/>
                <a:ea typeface="Roboto" panose="02000000000000000000" pitchFamily="2" charset="0"/>
              </a:rPr>
              <a:t>kometářů</a:t>
            </a:r>
            <a:r>
              <a:rPr lang="cs-CZ" sz="2100" dirty="0">
                <a:latin typeface="Encode Sans Black" pitchFamily="2" charset="-18"/>
                <a:ea typeface="Roboto" panose="02000000000000000000" pitchFamily="2" charset="0"/>
              </a:rPr>
              <a:t>, abych měl nějaký důkaz . Komentáře na mém profilu, už ale nejsou. </a:t>
            </a:r>
            <a:r>
              <a:rPr lang="cs-CZ" sz="2100" b="1" dirty="0">
                <a:solidFill>
                  <a:srgbClr val="FF0000"/>
                </a:solidFill>
                <a:latin typeface="Encode Sans Black" pitchFamily="2" charset="-18"/>
                <a:ea typeface="Roboto" panose="02000000000000000000" pitchFamily="2" charset="0"/>
              </a:rPr>
              <a:t>Není to pro mě moc příjemné, ale chci, aby byl nějak potrestán</a:t>
            </a:r>
            <a:r>
              <a:rPr lang="cs-CZ" sz="2100" b="1" dirty="0">
                <a:latin typeface="Encode Sans Black" pitchFamily="2" charset="-18"/>
                <a:ea typeface="Roboto" panose="02000000000000000000" pitchFamily="2" charset="0"/>
              </a:rPr>
              <a:t>. Tohle přeci není normální. </a:t>
            </a:r>
            <a:br>
              <a:rPr lang="cs-CZ" sz="2100" b="1" dirty="0">
                <a:latin typeface="Encode Sans Black" pitchFamily="2" charset="-18"/>
                <a:ea typeface="Roboto" panose="02000000000000000000" pitchFamily="2" charset="0"/>
              </a:rPr>
            </a:br>
            <a:br>
              <a:rPr lang="cs-CZ" sz="2100" b="1" dirty="0"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100" b="1" dirty="0">
                <a:latin typeface="Encode Sans Black" pitchFamily="2" charset="-18"/>
                <a:ea typeface="Roboto" panose="02000000000000000000" pitchFamily="2" charset="0"/>
              </a:rPr>
              <a:t>Nic jsem mu neudělal a i tak, mi psal pod příspěvky škaredé slova, věty, posmíval se </a:t>
            </a:r>
            <a:r>
              <a:rPr lang="cs-CZ" sz="2100" b="1" dirty="0" err="1">
                <a:latin typeface="Encode Sans Black" pitchFamily="2" charset="-18"/>
                <a:ea typeface="Roboto" panose="02000000000000000000" pitchFamily="2" charset="0"/>
              </a:rPr>
              <a:t>mím</a:t>
            </a:r>
            <a:r>
              <a:rPr lang="cs-CZ" sz="2100" b="1" dirty="0">
                <a:latin typeface="Encode Sans Black" pitchFamily="2" charset="-18"/>
                <a:ea typeface="Roboto" panose="02000000000000000000" pitchFamily="2" charset="0"/>
              </a:rPr>
              <a:t> kamarádkám, atd... </a:t>
            </a:r>
            <a:br>
              <a:rPr lang="cs-CZ" sz="2100" b="1" dirty="0">
                <a:latin typeface="Encode Sans Black" pitchFamily="2" charset="-18"/>
                <a:ea typeface="Roboto" panose="02000000000000000000" pitchFamily="2" charset="0"/>
              </a:rPr>
            </a:br>
            <a:r>
              <a:rPr lang="cs-CZ" sz="2100" dirty="0">
                <a:latin typeface="Encode Sans Black" pitchFamily="2" charset="-18"/>
                <a:ea typeface="Roboto" panose="02000000000000000000" pitchFamily="2" charset="0"/>
              </a:rPr>
              <a:t>Děkuji, s pozdravem J.</a:t>
            </a:r>
            <a:endParaRPr lang="cs-CZ" sz="2100" dirty="0">
              <a:latin typeface="Encode Sans Black" pitchFamily="2" charset="-18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82FD695-89DB-4F04-936E-01AF16F8FB8B}"/>
              </a:ext>
            </a:extLst>
          </p:cNvPr>
          <p:cNvSpPr txBox="1"/>
          <p:nvPr/>
        </p:nvSpPr>
        <p:spPr>
          <a:xfrm>
            <a:off x="9695722" y="420464"/>
            <a:ext cx="138743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500" dirty="0">
                <a:solidFill>
                  <a:schemeClr val="bg1">
                    <a:lumMod val="85000"/>
                  </a:schemeClr>
                </a:solidFill>
                <a:latin typeface="Encode Sans SemiBold" pitchFamily="2" charset="-18"/>
              </a:rPr>
              <a:t>E-Bezpečí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69E215D-F43C-4421-9875-00D046BCD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1178" y="5077170"/>
            <a:ext cx="981722" cy="981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5E424D0D-72FA-443D-A886-410EADE513C6}"/>
              </a:ext>
            </a:extLst>
          </p:cNvPr>
          <p:cNvSpPr/>
          <p:nvPr/>
        </p:nvSpPr>
        <p:spPr>
          <a:xfrm>
            <a:off x="1074864" y="584200"/>
            <a:ext cx="97663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dirty="0">
                <a:latin typeface="Encode Sans Black" pitchFamily="2" charset="-18"/>
              </a:rPr>
              <a:t>Příklady (agrese)</a:t>
            </a:r>
          </a:p>
        </p:txBody>
      </p:sp>
    </p:spTree>
    <p:extLst>
      <p:ext uri="{BB962C8B-B14F-4D97-AF65-F5344CB8AC3E}">
        <p14:creationId xmlns:p14="http://schemas.microsoft.com/office/powerpoint/2010/main" val="177498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882</TotalTime>
  <Words>1378</Words>
  <Application>Microsoft Office PowerPoint</Application>
  <PresentationFormat>Širokoúhlá obrazovka</PresentationFormat>
  <Paragraphs>138</Paragraphs>
  <Slides>23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8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23</vt:i4>
      </vt:variant>
    </vt:vector>
  </HeadingPairs>
  <TitlesOfParts>
    <vt:vector size="32" baseType="lpstr">
      <vt:lpstr>Arial</vt:lpstr>
      <vt:lpstr>Calibri Light</vt:lpstr>
      <vt:lpstr>Encode Sans SemiBold</vt:lpstr>
      <vt:lpstr>Encode Sans Light</vt:lpstr>
      <vt:lpstr>Encode Sans Black</vt:lpstr>
      <vt:lpstr>Encode Sans ExtraBold</vt:lpstr>
      <vt:lpstr>Encode Sans SemiExpandedLight</vt:lpstr>
      <vt:lpstr>Calibri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Kopecky Kamil</dc:creator>
  <cp:lastModifiedBy>Kopecky Kamil</cp:lastModifiedBy>
  <cp:revision>49</cp:revision>
  <dcterms:created xsi:type="dcterms:W3CDTF">2021-04-23T10:25:13Z</dcterms:created>
  <dcterms:modified xsi:type="dcterms:W3CDTF">2021-10-21T09:26:36Z</dcterms:modified>
</cp:coreProperties>
</file>