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8" r:id="rId2"/>
    <p:sldId id="346" r:id="rId3"/>
    <p:sldId id="347" r:id="rId4"/>
    <p:sldId id="348" r:id="rId5"/>
    <p:sldId id="349" r:id="rId6"/>
    <p:sldId id="350" r:id="rId7"/>
    <p:sldId id="335" r:id="rId8"/>
  </p:sldIdLst>
  <p:sldSz cx="8999538" cy="6840538"/>
  <p:notesSz cx="6858000" cy="9144000"/>
  <p:defaultTextStyle>
    <a:defPPr>
      <a:defRPr lang="en-US"/>
    </a:defPPr>
    <a:lvl1pPr marL="0" algn="l" defTabSz="4571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90" algn="l" defTabSz="4571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82" algn="l" defTabSz="4571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72" algn="l" defTabSz="4571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63" algn="l" defTabSz="4571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54" algn="l" defTabSz="4571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44" algn="l" defTabSz="4571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35" algn="l" defTabSz="4571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26" algn="l" defTabSz="4571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53" autoAdjust="0"/>
    <p:restoredTop sz="93867" autoAdjust="0"/>
  </p:normalViewPr>
  <p:slideViewPr>
    <p:cSldViewPr snapToGrid="0">
      <p:cViewPr>
        <p:scale>
          <a:sx n="68" d="100"/>
          <a:sy n="68" d="100"/>
        </p:scale>
        <p:origin x="137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A0F886-C6A3-4FFE-A667-348ECA5E7E7E}" type="datetimeFigureOut">
              <a:rPr lang="cs-CZ" smtClean="0"/>
              <a:t>20.10.2021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98588" y="1143000"/>
            <a:ext cx="40608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DD702B-5157-4F01-A833-AAD1A59082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816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60308" rtl="0" eaLnBrk="1" latinLnBrk="0" hangingPunct="1">
      <a:defRPr sz="997" kern="1200">
        <a:solidFill>
          <a:schemeClr val="tx1"/>
        </a:solidFill>
        <a:latin typeface="+mn-lt"/>
        <a:ea typeface="+mn-ea"/>
        <a:cs typeface="+mn-cs"/>
      </a:defRPr>
    </a:lvl1pPr>
    <a:lvl2pPr marL="380155" algn="l" defTabSz="760308" rtl="0" eaLnBrk="1" latinLnBrk="0" hangingPunct="1">
      <a:defRPr sz="997" kern="1200">
        <a:solidFill>
          <a:schemeClr val="tx1"/>
        </a:solidFill>
        <a:latin typeface="+mn-lt"/>
        <a:ea typeface="+mn-ea"/>
        <a:cs typeface="+mn-cs"/>
      </a:defRPr>
    </a:lvl2pPr>
    <a:lvl3pPr marL="760308" algn="l" defTabSz="760308" rtl="0" eaLnBrk="1" latinLnBrk="0" hangingPunct="1">
      <a:defRPr sz="997" kern="1200">
        <a:solidFill>
          <a:schemeClr val="tx1"/>
        </a:solidFill>
        <a:latin typeface="+mn-lt"/>
        <a:ea typeface="+mn-ea"/>
        <a:cs typeface="+mn-cs"/>
      </a:defRPr>
    </a:lvl3pPr>
    <a:lvl4pPr marL="1140462" algn="l" defTabSz="760308" rtl="0" eaLnBrk="1" latinLnBrk="0" hangingPunct="1">
      <a:defRPr sz="997" kern="1200">
        <a:solidFill>
          <a:schemeClr val="tx1"/>
        </a:solidFill>
        <a:latin typeface="+mn-lt"/>
        <a:ea typeface="+mn-ea"/>
        <a:cs typeface="+mn-cs"/>
      </a:defRPr>
    </a:lvl4pPr>
    <a:lvl5pPr marL="1520616" algn="l" defTabSz="760308" rtl="0" eaLnBrk="1" latinLnBrk="0" hangingPunct="1">
      <a:defRPr sz="997" kern="1200">
        <a:solidFill>
          <a:schemeClr val="tx1"/>
        </a:solidFill>
        <a:latin typeface="+mn-lt"/>
        <a:ea typeface="+mn-ea"/>
        <a:cs typeface="+mn-cs"/>
      </a:defRPr>
    </a:lvl5pPr>
    <a:lvl6pPr marL="1900771" algn="l" defTabSz="760308" rtl="0" eaLnBrk="1" latinLnBrk="0" hangingPunct="1">
      <a:defRPr sz="997" kern="1200">
        <a:solidFill>
          <a:schemeClr val="tx1"/>
        </a:solidFill>
        <a:latin typeface="+mn-lt"/>
        <a:ea typeface="+mn-ea"/>
        <a:cs typeface="+mn-cs"/>
      </a:defRPr>
    </a:lvl6pPr>
    <a:lvl7pPr marL="2280924" algn="l" defTabSz="760308" rtl="0" eaLnBrk="1" latinLnBrk="0" hangingPunct="1">
      <a:defRPr sz="997" kern="1200">
        <a:solidFill>
          <a:schemeClr val="tx1"/>
        </a:solidFill>
        <a:latin typeface="+mn-lt"/>
        <a:ea typeface="+mn-ea"/>
        <a:cs typeface="+mn-cs"/>
      </a:defRPr>
    </a:lvl7pPr>
    <a:lvl8pPr marL="2661079" algn="l" defTabSz="760308" rtl="0" eaLnBrk="1" latinLnBrk="0" hangingPunct="1">
      <a:defRPr sz="997" kern="1200">
        <a:solidFill>
          <a:schemeClr val="tx1"/>
        </a:solidFill>
        <a:latin typeface="+mn-lt"/>
        <a:ea typeface="+mn-ea"/>
        <a:cs typeface="+mn-cs"/>
      </a:defRPr>
    </a:lvl8pPr>
    <a:lvl9pPr marL="3041233" algn="l" defTabSz="760308" rtl="0" eaLnBrk="1" latinLnBrk="0" hangingPunct="1">
      <a:defRPr sz="99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>
            <a:extLst>
              <a:ext uri="{FF2B5EF4-FFF2-40B4-BE49-F238E27FC236}">
                <a16:creationId xmlns:a16="http://schemas.microsoft.com/office/drawing/2014/main" id="{3459F45B-A8BC-4BAD-ABCC-0A62E1B9736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01" y="892603"/>
            <a:ext cx="8999427" cy="36918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4966" y="2903385"/>
            <a:ext cx="7649607" cy="2381521"/>
          </a:xfrm>
        </p:spPr>
        <p:txBody>
          <a:bodyPr anchor="b">
            <a:normAutofit/>
          </a:bodyPr>
          <a:lstStyle>
            <a:lvl1pPr algn="ctr">
              <a:defRPr sz="2000">
                <a:solidFill>
                  <a:schemeClr val="accent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4965" y="5425168"/>
            <a:ext cx="7649607" cy="649061"/>
          </a:xfrm>
        </p:spPr>
        <p:txBody>
          <a:bodyPr>
            <a:normAutofit/>
          </a:bodyPr>
          <a:lstStyle>
            <a:lvl1pPr marL="0" indent="0" algn="ctr">
              <a:buNone/>
              <a:defRPr sz="1600" b="0"/>
            </a:lvl1pPr>
            <a:lvl2pPr marL="447681" indent="0" algn="ctr">
              <a:buNone/>
              <a:defRPr sz="1958"/>
            </a:lvl2pPr>
            <a:lvl3pPr marL="895362" indent="0" algn="ctr">
              <a:buNone/>
              <a:defRPr sz="1763"/>
            </a:lvl3pPr>
            <a:lvl4pPr marL="1343044" indent="0" algn="ctr">
              <a:buNone/>
              <a:defRPr sz="1567"/>
            </a:lvl4pPr>
            <a:lvl5pPr marL="1790725" indent="0" algn="ctr">
              <a:buNone/>
              <a:defRPr sz="1567"/>
            </a:lvl5pPr>
            <a:lvl6pPr marL="2238407" indent="0" algn="ctr">
              <a:buNone/>
              <a:defRPr sz="1567"/>
            </a:lvl6pPr>
            <a:lvl7pPr marL="2686088" indent="0" algn="ctr">
              <a:buNone/>
              <a:defRPr sz="1567"/>
            </a:lvl7pPr>
            <a:lvl8pPr marL="3133770" indent="0" algn="ctr">
              <a:buNone/>
              <a:defRPr sz="1567"/>
            </a:lvl8pPr>
            <a:lvl9pPr marL="3581451" indent="0" algn="ctr">
              <a:buNone/>
              <a:defRPr sz="1567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4965" y="6319757"/>
            <a:ext cx="7649607" cy="364195"/>
          </a:xfrm>
        </p:spPr>
        <p:txBody>
          <a:bodyPr/>
          <a:lstStyle/>
          <a:p>
            <a:pPr algn="ctr"/>
            <a:r>
              <a:rPr lang="pl-PL" dirty="0"/>
              <a:t>autor prezentace, datum prezentace, oddělení, adresa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2040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náze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>
            <a:extLst>
              <a:ext uri="{FF2B5EF4-FFF2-40B4-BE49-F238E27FC236}">
                <a16:creationId xmlns:a16="http://schemas.microsoft.com/office/drawing/2014/main" id="{AE8F110B-61C4-48E1-B71B-2E79DAF4998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" y="884443"/>
            <a:ext cx="8999427" cy="36918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4966" y="2903385"/>
            <a:ext cx="7649607" cy="2619754"/>
          </a:xfrm>
        </p:spPr>
        <p:txBody>
          <a:bodyPr anchor="b">
            <a:normAutofit/>
          </a:bodyPr>
          <a:lstStyle>
            <a:lvl1pPr algn="ctr">
              <a:defRPr sz="26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4965" y="6319757"/>
            <a:ext cx="7649607" cy="364195"/>
          </a:xfrm>
        </p:spPr>
        <p:txBody>
          <a:bodyPr/>
          <a:lstStyle/>
          <a:p>
            <a:pPr algn="ctr"/>
            <a:r>
              <a:rPr lang="pl-PL" dirty="0"/>
              <a:t>autor prezentace, datum prezentace, oddělení, adresa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3724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Závěreč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>
            <a:extLst>
              <a:ext uri="{FF2B5EF4-FFF2-40B4-BE49-F238E27FC236}">
                <a16:creationId xmlns:a16="http://schemas.microsoft.com/office/drawing/2014/main" id="{23D4252C-B5EB-4AF1-A2D2-2C845963967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" y="1206933"/>
            <a:ext cx="8999427" cy="36918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4966" y="4290332"/>
            <a:ext cx="7649607" cy="351064"/>
          </a:xfrm>
        </p:spPr>
        <p:txBody>
          <a:bodyPr anchor="t">
            <a:normAutofit/>
          </a:bodyPr>
          <a:lstStyle>
            <a:lvl1pPr algn="ctr">
              <a:defRPr sz="2100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4965" y="4686300"/>
            <a:ext cx="7649607" cy="428625"/>
          </a:xfrm>
        </p:spPr>
        <p:txBody>
          <a:bodyPr>
            <a:normAutofit/>
          </a:bodyPr>
          <a:lstStyle>
            <a:lvl1pPr marL="0" indent="0" algn="ctr">
              <a:buNone/>
              <a:defRPr sz="1500" b="0">
                <a:solidFill>
                  <a:schemeClr val="tx1"/>
                </a:solidFill>
              </a:defRPr>
            </a:lvl1pPr>
            <a:lvl2pPr marL="447681" indent="0" algn="ctr">
              <a:buNone/>
              <a:defRPr sz="1958"/>
            </a:lvl2pPr>
            <a:lvl3pPr marL="895362" indent="0" algn="ctr">
              <a:buNone/>
              <a:defRPr sz="1763"/>
            </a:lvl3pPr>
            <a:lvl4pPr marL="1343044" indent="0" algn="ctr">
              <a:buNone/>
              <a:defRPr sz="1567"/>
            </a:lvl4pPr>
            <a:lvl5pPr marL="1790725" indent="0" algn="ctr">
              <a:buNone/>
              <a:defRPr sz="1567"/>
            </a:lvl5pPr>
            <a:lvl6pPr marL="2238407" indent="0" algn="ctr">
              <a:buNone/>
              <a:defRPr sz="1567"/>
            </a:lvl6pPr>
            <a:lvl7pPr marL="2686088" indent="0" algn="ctr">
              <a:buNone/>
              <a:defRPr sz="1567"/>
            </a:lvl7pPr>
            <a:lvl8pPr marL="3133770" indent="0" algn="ctr">
              <a:buNone/>
              <a:defRPr sz="1567"/>
            </a:lvl8pPr>
            <a:lvl9pPr marL="3581451" indent="0" algn="ctr">
              <a:buNone/>
              <a:defRPr sz="1567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4965" y="6319757"/>
            <a:ext cx="7649607" cy="364195"/>
          </a:xfrm>
        </p:spPr>
        <p:txBody>
          <a:bodyPr/>
          <a:lstStyle/>
          <a:p>
            <a:pPr algn="ctr"/>
            <a:r>
              <a:rPr lang="pl-PL" dirty="0"/>
              <a:t>autor prezentace, datum prezentace, oddělení, adresa</a:t>
            </a:r>
            <a:endParaRPr lang="cs-CZ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D476FB2-214B-4127-8CB4-1042EC7CC9A4}"/>
              </a:ext>
            </a:extLst>
          </p:cNvPr>
          <p:cNvSpPr txBox="1"/>
          <p:nvPr userDrawn="1"/>
        </p:nvSpPr>
        <p:spPr>
          <a:xfrm>
            <a:off x="674965" y="5172079"/>
            <a:ext cx="76496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/>
              <a:t>Podané ruce na cestě ke svobodě</a:t>
            </a:r>
          </a:p>
        </p:txBody>
      </p:sp>
    </p:spTree>
    <p:extLst>
      <p:ext uri="{BB962C8B-B14F-4D97-AF65-F5344CB8AC3E}">
        <p14:creationId xmlns:p14="http://schemas.microsoft.com/office/powerpoint/2010/main" val="3704448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dráž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8718" y="6340167"/>
            <a:ext cx="2024896" cy="364195"/>
          </a:xfrm>
          <a:prstGeom prst="rect">
            <a:avLst/>
          </a:prstGeom>
        </p:spPr>
        <p:txBody>
          <a:bodyPr/>
          <a:lstStyle/>
          <a:p>
            <a:fld id="{ABCB4A0F-1D39-4C1C-B963-982E9DF5D8E0}" type="datetime1">
              <a:rPr lang="cs-CZ" smtClean="0"/>
              <a:t>20.10.2021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autor prezentace, datum prezentace, oddělení, adresa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8C8F8-2DC0-4A06-8FF3-26424FC544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6721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pod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768" y="890793"/>
            <a:ext cx="6557693" cy="1322188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767" y="2526847"/>
            <a:ext cx="7782221" cy="3609897"/>
          </a:xfrm>
        </p:spPr>
        <p:txBody>
          <a:bodyPr/>
          <a:lstStyle>
            <a:lvl1pPr marL="0" indent="0">
              <a:buFontTx/>
              <a:buNone/>
              <a:defRPr sz="2100" b="0"/>
            </a:lvl1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/>
              <a:t>autor prezentace, datum prezentace, oddělení, adresa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8C8F8-2DC0-4A06-8FF3-26424FC544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2510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766" y="2090057"/>
            <a:ext cx="3722755" cy="4071179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56016" y="2090057"/>
            <a:ext cx="3946972" cy="4071179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autor prezentace, datum prezentace, oddělení, adresa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8C8F8-2DC0-4A06-8FF3-26424FC544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9558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autor prezentace, datum prezentace, oddělení, adresa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8C8F8-2DC0-4A06-8FF3-26424FC544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1764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autor prezentace, datum prezentace, oddělení, adresa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8C8F8-2DC0-4A06-8FF3-26424FC544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450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0768" y="490742"/>
            <a:ext cx="6557693" cy="1322188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767" y="2090057"/>
            <a:ext cx="7782221" cy="407117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767" y="6397315"/>
            <a:ext cx="7088372" cy="36419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pl-PL"/>
              <a:t>autor prezentace, datum prezentace, oddělení, adresa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52014" y="6397314"/>
            <a:ext cx="550974" cy="36419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tx1"/>
                </a:solidFill>
                <a:latin typeface="+mj-lt"/>
              </a:defRPr>
            </a:lvl1pPr>
          </a:lstStyle>
          <a:p>
            <a:fld id="{7C28C8F8-2DC0-4A06-8FF3-26424FC54479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153340D6-356F-4871-AD6D-17A15DCC5A08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3608" y="547346"/>
            <a:ext cx="1079381" cy="1079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2109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74" r:id="rId3"/>
    <p:sldLayoutId id="2147483662" r:id="rId4"/>
    <p:sldLayoutId id="2147483673" r:id="rId5"/>
    <p:sldLayoutId id="2147483664" r:id="rId6"/>
    <p:sldLayoutId id="2147483666" r:id="rId7"/>
    <p:sldLayoutId id="2147483667" r:id="rId8"/>
  </p:sldLayoutIdLst>
  <p:hf hdr="0" dt="0"/>
  <p:txStyles>
    <p:titleStyle>
      <a:lvl1pPr algn="l" defTabSz="895362" rtl="0" eaLnBrk="1" latinLnBrk="0" hangingPunct="1">
        <a:lnSpc>
          <a:spcPct val="90000"/>
        </a:lnSpc>
        <a:spcBef>
          <a:spcPct val="0"/>
        </a:spcBef>
        <a:buNone/>
        <a:defRPr sz="2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9388" indent="-179388" algn="l" defTabSz="895362" rtl="0" eaLnBrk="1" latinLnBrk="0" hangingPunct="1">
        <a:lnSpc>
          <a:spcPct val="100000"/>
        </a:lnSpc>
        <a:spcBef>
          <a:spcPts val="979"/>
        </a:spcBef>
        <a:buFont typeface="Open Sans" panose="020B0606030504020204" pitchFamily="34" charset="0"/>
        <a:buChar char="–"/>
        <a:defRPr sz="1900" b="1" kern="1200">
          <a:solidFill>
            <a:schemeClr val="accent2"/>
          </a:solidFill>
          <a:latin typeface="+mj-lt"/>
          <a:ea typeface="+mn-ea"/>
          <a:cs typeface="+mn-cs"/>
        </a:defRPr>
      </a:lvl1pPr>
      <a:lvl2pPr marL="358775" indent="-179388" algn="l" defTabSz="895362" rtl="0" eaLnBrk="1" latinLnBrk="0" hangingPunct="1">
        <a:lnSpc>
          <a:spcPct val="100000"/>
        </a:lnSpc>
        <a:spcBef>
          <a:spcPts val="489"/>
        </a:spcBef>
        <a:buFont typeface="Open Sans" panose="020B0606030504020204" pitchFamily="34" charset="0"/>
        <a:buChar char="–"/>
        <a:defRPr sz="1700" kern="1200">
          <a:solidFill>
            <a:schemeClr val="tx1"/>
          </a:solidFill>
          <a:latin typeface="+mj-lt"/>
          <a:ea typeface="+mn-ea"/>
          <a:cs typeface="+mn-cs"/>
        </a:defRPr>
      </a:lvl2pPr>
      <a:lvl3pPr marL="628650" indent="-269875" algn="l" defTabSz="895362" rtl="0" eaLnBrk="1" latinLnBrk="0" hangingPunct="1">
        <a:lnSpc>
          <a:spcPct val="100000"/>
        </a:lnSpc>
        <a:spcBef>
          <a:spcPts val="489"/>
        </a:spcBef>
        <a:buFont typeface="Open Sans" panose="020B0606030504020204" pitchFamily="34" charset="0"/>
        <a:buChar char="–"/>
        <a:defRPr sz="1400" kern="1200">
          <a:solidFill>
            <a:schemeClr val="tx1"/>
          </a:solidFill>
          <a:latin typeface="+mj-lt"/>
          <a:ea typeface="+mn-ea"/>
          <a:cs typeface="+mn-cs"/>
        </a:defRPr>
      </a:lvl3pPr>
      <a:lvl4pPr marL="808038" indent="-179388" algn="l" defTabSz="895362" rtl="0" eaLnBrk="1" latinLnBrk="0" hangingPunct="1">
        <a:lnSpc>
          <a:spcPct val="100000"/>
        </a:lnSpc>
        <a:spcBef>
          <a:spcPts val="489"/>
        </a:spcBef>
        <a:buFont typeface="Open Sans" panose="020B0606030504020204" pitchFamily="34" charset="0"/>
        <a:buChar char="–"/>
        <a:defRPr sz="1400" kern="1200">
          <a:solidFill>
            <a:schemeClr val="tx1"/>
          </a:solidFill>
          <a:latin typeface="+mj-lt"/>
          <a:ea typeface="+mn-ea"/>
          <a:cs typeface="+mn-cs"/>
        </a:defRPr>
      </a:lvl4pPr>
      <a:lvl5pPr marL="987425" indent="-179388" algn="l" defTabSz="895362" rtl="0" eaLnBrk="1" latinLnBrk="0" hangingPunct="1">
        <a:lnSpc>
          <a:spcPct val="100000"/>
        </a:lnSpc>
        <a:spcBef>
          <a:spcPts val="489"/>
        </a:spcBef>
        <a:buFont typeface="Open Sans" panose="020B0606030504020204" pitchFamily="34" charset="0"/>
        <a:buChar char="–"/>
        <a:defRPr sz="1400" kern="1200">
          <a:solidFill>
            <a:schemeClr val="tx1"/>
          </a:solidFill>
          <a:latin typeface="+mj-lt"/>
          <a:ea typeface="+mn-ea"/>
          <a:cs typeface="+mn-cs"/>
        </a:defRPr>
      </a:lvl5pPr>
      <a:lvl6pPr marL="2462247" indent="-223841" algn="l" defTabSz="895362" rtl="0" eaLnBrk="1" latinLnBrk="0" hangingPunct="1">
        <a:lnSpc>
          <a:spcPct val="90000"/>
        </a:lnSpc>
        <a:spcBef>
          <a:spcPts val="489"/>
        </a:spcBef>
        <a:buFont typeface="Arial" panose="020B0604020202020204" pitchFamily="34" charset="0"/>
        <a:buChar char="•"/>
        <a:defRPr sz="1763" kern="1200">
          <a:solidFill>
            <a:schemeClr val="tx1"/>
          </a:solidFill>
          <a:latin typeface="+mn-lt"/>
          <a:ea typeface="+mn-ea"/>
          <a:cs typeface="+mn-cs"/>
        </a:defRPr>
      </a:lvl6pPr>
      <a:lvl7pPr marL="2909929" indent="-223841" algn="l" defTabSz="895362" rtl="0" eaLnBrk="1" latinLnBrk="0" hangingPunct="1">
        <a:lnSpc>
          <a:spcPct val="90000"/>
        </a:lnSpc>
        <a:spcBef>
          <a:spcPts val="489"/>
        </a:spcBef>
        <a:buFont typeface="Arial" panose="020B0604020202020204" pitchFamily="34" charset="0"/>
        <a:buChar char="•"/>
        <a:defRPr sz="1763" kern="1200">
          <a:solidFill>
            <a:schemeClr val="tx1"/>
          </a:solidFill>
          <a:latin typeface="+mn-lt"/>
          <a:ea typeface="+mn-ea"/>
          <a:cs typeface="+mn-cs"/>
        </a:defRPr>
      </a:lvl7pPr>
      <a:lvl8pPr marL="3357610" indent="-223841" algn="l" defTabSz="895362" rtl="0" eaLnBrk="1" latinLnBrk="0" hangingPunct="1">
        <a:lnSpc>
          <a:spcPct val="90000"/>
        </a:lnSpc>
        <a:spcBef>
          <a:spcPts val="489"/>
        </a:spcBef>
        <a:buFont typeface="Arial" panose="020B0604020202020204" pitchFamily="34" charset="0"/>
        <a:buChar char="•"/>
        <a:defRPr sz="1763" kern="1200">
          <a:solidFill>
            <a:schemeClr val="tx1"/>
          </a:solidFill>
          <a:latin typeface="+mn-lt"/>
          <a:ea typeface="+mn-ea"/>
          <a:cs typeface="+mn-cs"/>
        </a:defRPr>
      </a:lvl8pPr>
      <a:lvl9pPr marL="3805292" indent="-223841" algn="l" defTabSz="895362" rtl="0" eaLnBrk="1" latinLnBrk="0" hangingPunct="1">
        <a:lnSpc>
          <a:spcPct val="90000"/>
        </a:lnSpc>
        <a:spcBef>
          <a:spcPts val="489"/>
        </a:spcBef>
        <a:buFont typeface="Arial" panose="020B0604020202020204" pitchFamily="34" charset="0"/>
        <a:buChar char="•"/>
        <a:defRPr sz="17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95362" rtl="0" eaLnBrk="1" latinLnBrk="0" hangingPunct="1">
        <a:defRPr sz="1763" kern="1200">
          <a:solidFill>
            <a:schemeClr val="tx1"/>
          </a:solidFill>
          <a:latin typeface="+mn-lt"/>
          <a:ea typeface="+mn-ea"/>
          <a:cs typeface="+mn-cs"/>
        </a:defRPr>
      </a:lvl1pPr>
      <a:lvl2pPr marL="447681" algn="l" defTabSz="895362" rtl="0" eaLnBrk="1" latinLnBrk="0" hangingPunct="1">
        <a:defRPr sz="1763" kern="1200">
          <a:solidFill>
            <a:schemeClr val="tx1"/>
          </a:solidFill>
          <a:latin typeface="+mn-lt"/>
          <a:ea typeface="+mn-ea"/>
          <a:cs typeface="+mn-cs"/>
        </a:defRPr>
      </a:lvl2pPr>
      <a:lvl3pPr marL="895362" algn="l" defTabSz="895362" rtl="0" eaLnBrk="1" latinLnBrk="0" hangingPunct="1">
        <a:defRPr sz="1763" kern="1200">
          <a:solidFill>
            <a:schemeClr val="tx1"/>
          </a:solidFill>
          <a:latin typeface="+mn-lt"/>
          <a:ea typeface="+mn-ea"/>
          <a:cs typeface="+mn-cs"/>
        </a:defRPr>
      </a:lvl3pPr>
      <a:lvl4pPr marL="1343044" algn="l" defTabSz="895362" rtl="0" eaLnBrk="1" latinLnBrk="0" hangingPunct="1">
        <a:defRPr sz="1763" kern="1200">
          <a:solidFill>
            <a:schemeClr val="tx1"/>
          </a:solidFill>
          <a:latin typeface="+mn-lt"/>
          <a:ea typeface="+mn-ea"/>
          <a:cs typeface="+mn-cs"/>
        </a:defRPr>
      </a:lvl4pPr>
      <a:lvl5pPr marL="1790725" algn="l" defTabSz="895362" rtl="0" eaLnBrk="1" latinLnBrk="0" hangingPunct="1">
        <a:defRPr sz="1763" kern="1200">
          <a:solidFill>
            <a:schemeClr val="tx1"/>
          </a:solidFill>
          <a:latin typeface="+mn-lt"/>
          <a:ea typeface="+mn-ea"/>
          <a:cs typeface="+mn-cs"/>
        </a:defRPr>
      </a:lvl5pPr>
      <a:lvl6pPr marL="2238407" algn="l" defTabSz="895362" rtl="0" eaLnBrk="1" latinLnBrk="0" hangingPunct="1">
        <a:defRPr sz="1763" kern="1200">
          <a:solidFill>
            <a:schemeClr val="tx1"/>
          </a:solidFill>
          <a:latin typeface="+mn-lt"/>
          <a:ea typeface="+mn-ea"/>
          <a:cs typeface="+mn-cs"/>
        </a:defRPr>
      </a:lvl6pPr>
      <a:lvl7pPr marL="2686088" algn="l" defTabSz="895362" rtl="0" eaLnBrk="1" latinLnBrk="0" hangingPunct="1">
        <a:defRPr sz="1763" kern="1200">
          <a:solidFill>
            <a:schemeClr val="tx1"/>
          </a:solidFill>
          <a:latin typeface="+mn-lt"/>
          <a:ea typeface="+mn-ea"/>
          <a:cs typeface="+mn-cs"/>
        </a:defRPr>
      </a:lvl7pPr>
      <a:lvl8pPr marL="3133770" algn="l" defTabSz="895362" rtl="0" eaLnBrk="1" latinLnBrk="0" hangingPunct="1">
        <a:defRPr sz="1763" kern="1200">
          <a:solidFill>
            <a:schemeClr val="tx1"/>
          </a:solidFill>
          <a:latin typeface="+mn-lt"/>
          <a:ea typeface="+mn-ea"/>
          <a:cs typeface="+mn-cs"/>
        </a:defRPr>
      </a:lvl8pPr>
      <a:lvl9pPr marL="3581451" algn="l" defTabSz="895362" rtl="0" eaLnBrk="1" latinLnBrk="0" hangingPunct="1">
        <a:defRPr sz="17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Nadpis 23">
            <a:extLst>
              <a:ext uri="{FF2B5EF4-FFF2-40B4-BE49-F238E27FC236}">
                <a16:creationId xmlns:a16="http://schemas.microsoft.com/office/drawing/2014/main" id="{57BD6AF5-9477-47BC-8288-EE7677119FF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Podané ruce na cestě ke svobodě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C568413-9D8E-439C-84C3-D4D4916A1DD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9004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D46673-2088-4E63-9C9A-1C412C7EB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Závislosti na sociálních sítích, videohrách, atd.</a:t>
            </a:r>
            <a:br>
              <a:rPr lang="cs-CZ" dirty="0"/>
            </a:br>
            <a:br>
              <a:rPr lang="cs-CZ" dirty="0"/>
            </a:br>
            <a:endParaRPr lang="cs-CZ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2EC9F8EF-90A8-4028-A968-BEFBBC8912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Jev jsem pozorovali především u dětí a mládeže, objevoval se však i u dospělé klientely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Vzrůstající fenomén </a:t>
            </a:r>
            <a:r>
              <a:rPr lang="cs-CZ" dirty="0" err="1"/>
              <a:t>mikrotransakcí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Rozvoj seznamovacích aplikací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V době omezení sociálního kontaktu zvýšená potřeba kontaktu, zpětné vazby apod. – instantní řešení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D5A90A6-6A17-44C2-A2EC-7B740FCAE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l-PL"/>
              <a:t>autor prezentace, datum prezentace, oddělení, adresa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9327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FFB1FA-9B77-45C9-A1DD-CCC0D61E5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Gambling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FC445C8-4AE9-40A2-A4D0-2976D7ADDC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Vzrůstá nám podíl sázkařů a klesá počet hráčů automatů a VLT</a:t>
            </a:r>
          </a:p>
          <a:p>
            <a:endParaRPr lang="cs-CZ" dirty="0"/>
          </a:p>
          <a:p>
            <a:r>
              <a:rPr lang="cs-CZ" dirty="0"/>
              <a:t>Mylně se může zdát, že regulace fungují – přesun do online prostředí – za minulý rok se opět výrazně zvedá prohraná částka v rámci ČR</a:t>
            </a:r>
          </a:p>
          <a:p>
            <a:endParaRPr lang="cs-CZ" dirty="0"/>
          </a:p>
          <a:p>
            <a:r>
              <a:rPr lang="cs-CZ" dirty="0"/>
              <a:t>Fungují nastavená pravidla pro herny?</a:t>
            </a:r>
          </a:p>
          <a:p>
            <a:endParaRPr lang="cs-CZ" dirty="0"/>
          </a:p>
          <a:p>
            <a:r>
              <a:rPr lang="cs-CZ" dirty="0"/>
              <a:t>8:1</a:t>
            </a:r>
          </a:p>
          <a:p>
            <a:endParaRPr lang="cs-CZ" dirty="0"/>
          </a:p>
          <a:p>
            <a:r>
              <a:rPr lang="cs-CZ" dirty="0"/>
              <a:t>Sportem nejen ku trvalé invaliditě, ale i ke </a:t>
            </a:r>
            <a:r>
              <a:rPr lang="cs-CZ" dirty="0" err="1"/>
              <a:t>gamblingu</a:t>
            </a: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8CFAEC4-0861-4C62-9401-56D3CD979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autor prezentace, datum prezentace, oddělení, adresa</a:t>
            </a: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0F3A149-7A6F-4166-A1F0-B0CC9C54B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8C8F8-2DC0-4A06-8FF3-26424FC54479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190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CDB122-EF0E-4512-96F3-25429FF50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Alkohol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6F6E536-6F56-49BF-956E-7F13603577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Absence nízkoprahových služeb</a:t>
            </a:r>
          </a:p>
          <a:p>
            <a:endParaRPr lang="cs-CZ" dirty="0"/>
          </a:p>
          <a:p>
            <a:r>
              <a:rPr lang="cs-CZ" dirty="0"/>
              <a:t>Během </a:t>
            </a:r>
            <a:r>
              <a:rPr lang="cs-CZ" dirty="0" err="1"/>
              <a:t>lockdownu</a:t>
            </a:r>
            <a:r>
              <a:rPr lang="cs-CZ" dirty="0"/>
              <a:t> velká poptávka v našich poradenských službách – osoby bez předchozích potíží</a:t>
            </a:r>
          </a:p>
          <a:p>
            <a:endParaRPr lang="cs-CZ" dirty="0"/>
          </a:p>
          <a:p>
            <a:r>
              <a:rPr lang="cs-CZ" dirty="0"/>
              <a:t>Velké téma v naších službách pro děti 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A51ADDA-3051-43A6-A9A6-2393AD03A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autor prezentace, datum prezentace, oddělení, adresa</a:t>
            </a: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9E6CBE1-203A-47C0-BB8C-5F809B884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8C8F8-2DC0-4A06-8FF3-26424FC54479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0221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727977-208A-44D7-8F32-4CCD36CFB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Drogové závislosti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C9BC5EB-D4E5-48C9-A1B2-2E50260790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Klíčové udržení chodu služeb – výměna jehel, testování, nezavírání služeb</a:t>
            </a:r>
          </a:p>
          <a:p>
            <a:endParaRPr lang="cs-CZ" dirty="0"/>
          </a:p>
          <a:p>
            <a:r>
              <a:rPr lang="cs-CZ" dirty="0"/>
              <a:t>Nové formy distribuce (např. </a:t>
            </a:r>
            <a:r>
              <a:rPr lang="cs-CZ" dirty="0" err="1"/>
              <a:t>Darknet</a:t>
            </a:r>
            <a:r>
              <a:rPr lang="cs-CZ" dirty="0"/>
              <a:t>, zahraničí, …)</a:t>
            </a:r>
          </a:p>
          <a:p>
            <a:endParaRPr lang="cs-CZ" dirty="0"/>
          </a:p>
          <a:p>
            <a:r>
              <a:rPr lang="cs-CZ" dirty="0"/>
              <a:t>Na trhu jsou nové látky (syntetika)</a:t>
            </a:r>
          </a:p>
          <a:p>
            <a:endParaRPr lang="cs-CZ" dirty="0"/>
          </a:p>
          <a:p>
            <a:r>
              <a:rPr lang="cs-CZ" dirty="0"/>
              <a:t>Stárnutí klientely</a:t>
            </a:r>
          </a:p>
          <a:p>
            <a:endParaRPr lang="cs-CZ" dirty="0"/>
          </a:p>
          <a:p>
            <a:r>
              <a:rPr lang="cs-CZ" dirty="0"/>
              <a:t>Více reaktivních testů na žloutenku typu C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231CE08-7436-4A93-9838-E0A56BC8D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autor prezentace, datum prezentace, oddělení, adresa</a:t>
            </a: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09C3191-6B3D-49A1-8D4E-52589E914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8C8F8-2DC0-4A06-8FF3-26424FC54479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49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8D5FDA-F3E7-4978-8863-F8C176408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Výměna v ulicích města Olomouce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0949272-9F21-4C7C-9158-D11C945C0F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2018 – 27 500 / 38 000 </a:t>
            </a:r>
          </a:p>
          <a:p>
            <a:endParaRPr lang="cs-CZ" dirty="0"/>
          </a:p>
          <a:p>
            <a:r>
              <a:rPr lang="cs-CZ" dirty="0"/>
              <a:t>2019 – 29 000 / 39 000</a:t>
            </a:r>
          </a:p>
          <a:p>
            <a:endParaRPr lang="cs-CZ" dirty="0"/>
          </a:p>
          <a:p>
            <a:r>
              <a:rPr lang="cs-CZ" dirty="0"/>
              <a:t>2020 – 54 </a:t>
            </a:r>
            <a:r>
              <a:rPr lang="cs-CZ"/>
              <a:t>000 / 43 000</a:t>
            </a:r>
            <a:endParaRPr lang="cs-CZ" dirty="0"/>
          </a:p>
          <a:p>
            <a:endParaRPr lang="cs-CZ" dirty="0"/>
          </a:p>
          <a:p>
            <a:r>
              <a:rPr lang="cs-CZ" dirty="0"/>
              <a:t>2021 - ????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F84EA61-30BC-4801-932E-7BABEF973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autor prezentace, datum prezentace, oddělení, adresa</a:t>
            </a: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E08AEB1-C929-473B-B319-B2D542AD9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8C8F8-2DC0-4A06-8FF3-26424FC54479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2854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4BAB0B-7EA1-41BE-8A52-4598FD0EE6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AA36A3B-BEFF-49A7-91B0-2C15D189EB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5520" y="4689590"/>
            <a:ext cx="7649607" cy="428625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45CD088-94ED-454C-BE04-416A3B7E0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cs-CZ" dirty="0"/>
              <a:t>www.podaneruce.cz</a:t>
            </a:r>
          </a:p>
        </p:txBody>
      </p:sp>
      <p:pic>
        <p:nvPicPr>
          <p:cNvPr id="6" name="Obrázek 5" descr="Obsah obrázku televizor&#10;&#10;Popis vygenerován s vysokou mírou spolehlivosti">
            <a:extLst>
              <a:ext uri="{FF2B5EF4-FFF2-40B4-BE49-F238E27FC236}">
                <a16:creationId xmlns:a16="http://schemas.microsoft.com/office/drawing/2014/main" id="{F599EF6E-C69E-4688-B6A3-90A23D01490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6351" y="5894541"/>
            <a:ext cx="75625" cy="162709"/>
          </a:xfrm>
          <a:prstGeom prst="rect">
            <a:avLst/>
          </a:prstGeom>
        </p:spPr>
      </p:pic>
      <p:pic>
        <p:nvPicPr>
          <p:cNvPr id="8" name="Obrázek 7" descr="Obsah obrázku sekera&#10;&#10;Popis vygenerován s velmi vysokou mírou spolehlivosti">
            <a:extLst>
              <a:ext uri="{FF2B5EF4-FFF2-40B4-BE49-F238E27FC236}">
                <a16:creationId xmlns:a16="http://schemas.microsoft.com/office/drawing/2014/main" id="{35DAD5E4-A33A-4F22-9A47-5C87761DE40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0363" y="5894541"/>
            <a:ext cx="192501" cy="158126"/>
          </a:xfrm>
          <a:prstGeom prst="rect">
            <a:avLst/>
          </a:prstGeom>
        </p:spPr>
      </p:pic>
      <p:pic>
        <p:nvPicPr>
          <p:cNvPr id="10" name="Obrázek 9" descr="Obsah obrázku elektronika&#10;&#10;Popis vygenerován s velmi vysokou mírou spolehlivosti">
            <a:extLst>
              <a:ext uri="{FF2B5EF4-FFF2-40B4-BE49-F238E27FC236}">
                <a16:creationId xmlns:a16="http://schemas.microsoft.com/office/drawing/2014/main" id="{12500C9A-C65E-4343-9FE6-6F9301A0064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4453" y="5878499"/>
            <a:ext cx="190209" cy="190209"/>
          </a:xfrm>
          <a:prstGeom prst="rect">
            <a:avLst/>
          </a:prstGeom>
        </p:spPr>
      </p:pic>
      <p:pic>
        <p:nvPicPr>
          <p:cNvPr id="12" name="Obrázek 11">
            <a:extLst>
              <a:ext uri="{FF2B5EF4-FFF2-40B4-BE49-F238E27FC236}">
                <a16:creationId xmlns:a16="http://schemas.microsoft.com/office/drawing/2014/main" id="{CB0E5EE2-9896-4367-AC7F-37738AF6101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0324" y="5883081"/>
            <a:ext cx="256668" cy="181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98212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Podane_ruce_pp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ACA1"/>
      </a:accent1>
      <a:accent2>
        <a:srgbClr val="83A1B4"/>
      </a:accent2>
      <a:accent3>
        <a:srgbClr val="B0A1A1"/>
      </a:accent3>
      <a:accent4>
        <a:srgbClr val="715A38"/>
      </a:accent4>
      <a:accent5>
        <a:srgbClr val="B38E5C"/>
      </a:accent5>
      <a:accent6>
        <a:srgbClr val="7C897F"/>
      </a:accent6>
      <a:hlink>
        <a:srgbClr val="0563C1"/>
      </a:hlink>
      <a:folHlink>
        <a:srgbClr val="954F72"/>
      </a:folHlink>
    </a:clrScheme>
    <a:fontScheme name="Podane_ruce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dane_ruce_prezentace.potx" id="{97A9E707-3CC0-4BA7-8520-0B3A04710C43}" vid="{D2C37020-FCE1-4754-82F8-C87B0B527658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Podane_ruce_prezentace (2)</Template>
  <TotalTime>4125</TotalTime>
  <Words>262</Words>
  <Application>Microsoft Office PowerPoint</Application>
  <PresentationFormat>Vlastní</PresentationFormat>
  <Paragraphs>54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Open Sans</vt:lpstr>
      <vt:lpstr>Motiv Office</vt:lpstr>
      <vt:lpstr>Podané ruce na cestě ke svobodě</vt:lpstr>
      <vt:lpstr>Závislosti na sociálních sítích, videohrách, atd.  </vt:lpstr>
      <vt:lpstr>Gambling</vt:lpstr>
      <vt:lpstr>Alkohol</vt:lpstr>
      <vt:lpstr>Drogové závislosti</vt:lpstr>
      <vt:lpstr>Výměna v ulicích města Olomouce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Podané ruce na cestě ke svobodě</dc:title>
  <dc:creator>Uživatel systému Windows</dc:creator>
  <cp:lastModifiedBy>bezdomnikov@podaneruce.cz</cp:lastModifiedBy>
  <cp:revision>131</cp:revision>
  <dcterms:created xsi:type="dcterms:W3CDTF">2018-04-24T09:07:44Z</dcterms:created>
  <dcterms:modified xsi:type="dcterms:W3CDTF">2021-10-21T09:32:30Z</dcterms:modified>
</cp:coreProperties>
</file>