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8" r:id="rId2"/>
    <p:sldId id="342" r:id="rId3"/>
    <p:sldId id="345" r:id="rId4"/>
    <p:sldId id="361" r:id="rId5"/>
    <p:sldId id="363" r:id="rId6"/>
    <p:sldId id="357" r:id="rId7"/>
    <p:sldId id="358" r:id="rId8"/>
    <p:sldId id="360" r:id="rId9"/>
    <p:sldId id="362" r:id="rId10"/>
    <p:sldId id="353" r:id="rId11"/>
    <p:sldId id="359" r:id="rId12"/>
    <p:sldId id="354" r:id="rId13"/>
    <p:sldId id="355" r:id="rId14"/>
    <p:sldId id="308" r:id="rId15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ampulková Jitka Mgr. (MPSV)" initials="ČJM(" lastIdx="13" clrIdx="0">
    <p:extLst>
      <p:ext uri="{19B8F6BF-5375-455C-9EA6-DF929625EA0E}">
        <p15:presenceInfo xmlns:p15="http://schemas.microsoft.com/office/powerpoint/2012/main" userId="S::jitka.campulkova@mpsv.cz::8e214136-541e-4bd6-9207-5c0ae70b2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76851" autoAdjust="0"/>
  </p:normalViewPr>
  <p:slideViewPr>
    <p:cSldViewPr>
      <p:cViewPr varScale="1">
        <p:scale>
          <a:sx n="48" d="100"/>
          <a:sy n="48" d="100"/>
        </p:scale>
        <p:origin x="17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6ACD9D3-E190-4E86-8BD4-782E6874D2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53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FE2B677-4DD5-497C-8FB6-50DB72CD8A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33" y="1"/>
            <a:ext cx="2945553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3C689D3-1F14-40A6-966F-6F28BB778D69}" type="datetimeFigureOut">
              <a:rPr lang="cs-CZ"/>
              <a:pPr>
                <a:defRPr/>
              </a:pPr>
              <a:t>21.10.2021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E794E7-14F8-4A59-BC34-613D84F707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717"/>
            <a:ext cx="2945553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DF3390-7A02-4504-B014-F0E969EF8F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33" y="9428717"/>
            <a:ext cx="2945553" cy="496332"/>
          </a:xfrm>
          <a:prstGeom prst="rect">
            <a:avLst/>
          </a:prstGeom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88CAD4-3F1B-46ED-B03C-F9CB519BD5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125E11-425B-4C05-A096-E9F535CC69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832DC1-FF0A-4119-BEC9-179774EA21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3" y="1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9B41490-886A-46DE-B5FE-94015C3AC6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29871C-AF7B-460A-A406-3D070CC7AE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2" y="4715154"/>
            <a:ext cx="5439412" cy="4466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1971D85-9278-4701-AF40-C99148B5AA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7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6C3FCD1-36E5-4367-8C36-9CACF4A8D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3" y="9428717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0C59A1-214E-4CF3-91BF-289D448340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0126A3B-4F99-485B-A799-DA24F0A6F1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43C62C-1689-4745-B3C7-5AF6A75B45AA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7AE328E-2091-420C-8CC0-F0E09ED544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377E614-44A6-44FD-A9C3-F75B4B572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747A0CF-8B8E-41DC-BAE5-04F2B9CEEF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8B081E-BE0D-4066-919A-670C924C7ED7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4815FAB-3F10-4EBE-AAD1-99A2976267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20E7345-8536-4139-B508-C9DFAAF0E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D97CD6-DEE6-4282-828A-A10EA729E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44E286-F707-484F-A6B1-6CCF075A6EAB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9934B7D-AC39-4961-884F-40D4A24636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64A979E-A9D0-4279-90AF-1A8C7845D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1C9205D-D194-4429-8744-75C2D485A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3918D1-6693-483C-8100-FE646C74DB86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5DC94CC-3666-40B6-AD99-80D9626320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470F477-529E-4952-8C31-2ED5574D8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83C4941-A651-4F9A-88A7-9344590E5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29A147-8249-475E-AD4E-581F7755A836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A946447-3246-4375-80AF-DB2B3D110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6502519-1818-4828-8988-0672CBDCD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0C59A1-214E-4CF3-91BF-289D44834022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850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A94766A-ACC9-4060-BF5D-AB2BC10A4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DFDD51-58CE-423B-BFE8-4A0EBB03B580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341B42B-BB39-4A8A-931C-D924F8551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9C0B9B-690B-4268-8A72-12E70173C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29034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</a:rPr>
              <a:t>informace a novinky z rodinné politiky na státní úrovni, </a:t>
            </a:r>
          </a:p>
          <a:p>
            <a:pPr indent="-229034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</a:rPr>
              <a:t>vliv COVID-19 na rodiny, </a:t>
            </a:r>
          </a:p>
          <a:p>
            <a:pPr indent="-229034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</a:rPr>
              <a:t>ohlédnutí se za nastalou situací (tj. pandemie COVID) + vyhodnocení situace, </a:t>
            </a:r>
          </a:p>
          <a:p>
            <a:pPr indent="-229034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</a:rPr>
              <a:t>nastínění, jaká bude rodinná politika v době po </a:t>
            </a:r>
            <a:r>
              <a:rPr lang="cs-CZ" dirty="0" err="1">
                <a:solidFill>
                  <a:prstClr val="black"/>
                </a:solidFill>
              </a:rPr>
              <a:t>koronaviru</a:t>
            </a:r>
            <a:r>
              <a:rPr lang="cs-CZ" dirty="0">
                <a:solidFill>
                  <a:prstClr val="black"/>
                </a:solidFill>
              </a:rPr>
              <a:t> (tedy nějaký výhled do budoucna) apod.</a:t>
            </a:r>
          </a:p>
          <a:p>
            <a:pPr eaLnBrk="1" hangingPunct="1">
              <a:defRPr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1027F1A-4D49-47C7-98A1-424F0AC72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BE570-0CE8-4C66-AC76-BD26359AD562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216A838-389F-4201-9216-73E6E2AD8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57EE441-3B76-4614-9A45-F7A1137E6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742479F-B9CB-4FE5-987D-A838DC2145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64C41A-805A-4B15-B562-91E8FC0613DC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389C227-0023-481F-A9F3-407BCBFF9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0FC3EAE-9404-45CE-B6DD-89F4F8A71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cs-CZ" altLang="cs-CZ" sz="1100" b="1" dirty="0">
                <a:latin typeface="Arial" panose="020B0604020202020204" pitchFamily="34" charset="0"/>
              </a:rPr>
              <a:t>Novela DS:</a:t>
            </a:r>
          </a:p>
          <a:p>
            <a:pPr lvl="1"/>
            <a:r>
              <a:rPr lang="cs-CZ" altLang="cs-CZ" sz="1100" dirty="0">
                <a:latin typeface="Arial" panose="020B0604020202020204" pitchFamily="34" charset="0"/>
              </a:rPr>
              <a:t>Stávající poskytovatelé (oprávnění vzniklo před 30. 9. 2021) budou mít dostatečné přechodné období na přizpůsobení se změnám: </a:t>
            </a:r>
          </a:p>
          <a:p>
            <a:pPr lvl="2"/>
            <a:r>
              <a:rPr lang="cs-CZ" altLang="cs-CZ" sz="1100" dirty="0">
                <a:latin typeface="Arial" panose="020B0604020202020204" pitchFamily="34" charset="0"/>
              </a:rPr>
              <a:t>odborná způsobilost zdravotníka nebo chůvy v DS aspoň u jedné osoby a vypuštění profesí bez maturity (ošetřovatel, pracovník v sociálních službách) </a:t>
            </a:r>
            <a:r>
              <a:rPr lang="cs-CZ" altLang="cs-CZ" sz="1100" u="sng" dirty="0">
                <a:latin typeface="Arial" panose="020B0604020202020204" pitchFamily="34" charset="0"/>
              </a:rPr>
              <a:t>do 1. října 2024</a:t>
            </a:r>
            <a:r>
              <a:rPr lang="cs-CZ" altLang="cs-CZ" sz="1100" dirty="0">
                <a:latin typeface="Arial" panose="020B0604020202020204" pitchFamily="34" charset="0"/>
              </a:rPr>
              <a:t>;</a:t>
            </a:r>
          </a:p>
          <a:p>
            <a:pPr lvl="2"/>
            <a:r>
              <a:rPr lang="cs-CZ" altLang="cs-CZ" sz="1100" dirty="0">
                <a:latin typeface="Arial" panose="020B0604020202020204" pitchFamily="34" charset="0"/>
              </a:rPr>
              <a:t>odborná způsobilost pedagoga na 20 hodin týdně až </a:t>
            </a:r>
            <a:r>
              <a:rPr lang="cs-CZ" altLang="cs-CZ" sz="1100" u="sng" dirty="0">
                <a:latin typeface="Arial" panose="020B0604020202020204" pitchFamily="34" charset="0"/>
              </a:rPr>
              <a:t>do 1. října 2026</a:t>
            </a:r>
            <a:r>
              <a:rPr lang="cs-CZ" altLang="cs-CZ" sz="1100" dirty="0">
                <a:latin typeface="Arial" panose="020B0604020202020204" pitchFamily="34" charset="0"/>
              </a:rPr>
              <a:t>;</a:t>
            </a:r>
          </a:p>
          <a:p>
            <a:pPr lvl="2"/>
            <a:r>
              <a:rPr lang="cs-CZ" altLang="cs-CZ" sz="1100" dirty="0">
                <a:latin typeface="Arial" panose="020B0604020202020204" pitchFamily="34" charset="0"/>
              </a:rPr>
              <a:t>hygienické požadavky a požární ochrana </a:t>
            </a:r>
            <a:r>
              <a:rPr lang="cs-CZ" altLang="cs-CZ" sz="1100" u="sng" dirty="0">
                <a:latin typeface="Arial" panose="020B0604020202020204" pitchFamily="34" charset="0"/>
              </a:rPr>
              <a:t>do 1. října 2023</a:t>
            </a:r>
            <a:r>
              <a:rPr lang="cs-CZ" altLang="cs-CZ" sz="1100" dirty="0">
                <a:latin typeface="Arial" panose="020B0604020202020204" pitchFamily="34" charset="0"/>
              </a:rPr>
              <a:t>;</a:t>
            </a:r>
          </a:p>
          <a:p>
            <a:pPr lvl="2"/>
            <a:r>
              <a:rPr lang="cs-CZ" altLang="cs-CZ" sz="1100" dirty="0">
                <a:latin typeface="Arial" panose="020B0604020202020204" pitchFamily="34" charset="0"/>
              </a:rPr>
              <a:t>užívání názvu dětská skupina </a:t>
            </a:r>
            <a:r>
              <a:rPr lang="cs-CZ" altLang="cs-CZ" sz="1100" u="sng" dirty="0">
                <a:latin typeface="Arial" panose="020B0604020202020204" pitchFamily="34" charset="0"/>
              </a:rPr>
              <a:t>do 1. října 2024,</a:t>
            </a:r>
            <a:endParaRPr lang="cs-CZ" altLang="cs-CZ" sz="1100" dirty="0">
              <a:latin typeface="Arial" panose="020B0604020202020204" pitchFamily="34" charset="0"/>
            </a:endParaRPr>
          </a:p>
          <a:p>
            <a:pPr lvl="0"/>
            <a:r>
              <a:rPr lang="cs-CZ" altLang="cs-CZ" sz="1100" b="1" dirty="0">
                <a:latin typeface="Arial" panose="020B0604020202020204" pitchFamily="34" charset="0"/>
              </a:rPr>
              <a:t>Novela soc. právní ochrana dětí:</a:t>
            </a:r>
          </a:p>
          <a:p>
            <a:pPr marL="286293" indent="-286293">
              <a:buFontTx/>
              <a:buChar char="-"/>
            </a:pPr>
            <a:r>
              <a:rPr lang="cs-CZ" altLang="cs-CZ" sz="1100" dirty="0">
                <a:latin typeface="Arial" panose="020B0604020202020204" pitchFamily="34" charset="0"/>
              </a:rPr>
              <a:t>V následujících 5 letech se očekává nárůst pěstounské péče o 40 % - navázáno nově na výši ŽM a minimální mzdy,</a:t>
            </a:r>
          </a:p>
          <a:p>
            <a:pPr marL="286293" indent="-286293">
              <a:buFontTx/>
              <a:buChar char="-"/>
            </a:pPr>
            <a:r>
              <a:rPr lang="cs-CZ" sz="1100" dirty="0"/>
              <a:t>navýšení státního příspěvku na výkon pěstounské péče ze 48 tisíc Kč na 54 tisíc Kč ročně pro doprovázející organizace.</a:t>
            </a:r>
          </a:p>
          <a:p>
            <a:pPr marL="286293" indent="-286293">
              <a:buFontTx/>
              <a:buChar char="-"/>
            </a:pPr>
            <a:r>
              <a:rPr lang="cs-CZ" sz="1100" dirty="0"/>
              <a:t>Mladí dospělí, kteří odcházejí z dětských domovů, ústavních zařízení nebo z pěstounské péče nově budou dostávat příspěvek při dalším studiu ve výši 15 tisíc korun měsíčně.</a:t>
            </a:r>
          </a:p>
          <a:p>
            <a:pPr marL="286293" indent="-286293">
              <a:buFontTx/>
              <a:buChar char="-"/>
            </a:pPr>
            <a:r>
              <a:rPr lang="cs-CZ" sz="1100" dirty="0"/>
              <a:t>od roku 2025 budou moct být děti mladší 3 let pouze v péči fyzické osoby</a:t>
            </a:r>
          </a:p>
          <a:p>
            <a:pPr marL="286293" indent="-286293">
              <a:buFontTx/>
              <a:buChar char="-"/>
            </a:pPr>
            <a:r>
              <a:rPr lang="cs-CZ" altLang="cs-CZ" dirty="0">
                <a:latin typeface="Arial" panose="020B0604020202020204" pitchFamily="34" charset="0"/>
              </a:rPr>
              <a:t>Financování </a:t>
            </a:r>
            <a:r>
              <a:rPr lang="cs-CZ" altLang="cs-CZ" dirty="0" err="1">
                <a:latin typeface="Arial" panose="020B0604020202020204" pitchFamily="34" charset="0"/>
              </a:rPr>
              <a:t>ZDVOPů</a:t>
            </a:r>
            <a:r>
              <a:rPr lang="cs-CZ" altLang="cs-CZ" dirty="0">
                <a:latin typeface="Arial" panose="020B0604020202020204" pitchFamily="34" charset="0"/>
              </a:rPr>
              <a:t> – navýšení státního příspěvku na 36 tis. Kč měsíčně za obsazené lůžko,</a:t>
            </a:r>
          </a:p>
          <a:p>
            <a:pPr marL="286293" indent="-286293">
              <a:buFontTx/>
              <a:buChar char="-"/>
            </a:pPr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51FB0D6-11BB-429F-9AD3-594D6BC0D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15E26D-6A95-4436-8E74-1D8D47E29C25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1A24620-F93D-4958-AEC1-40F3206A96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038990E-D29B-4E52-B277-5D48642F5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cs-CZ" altLang="cs-CZ" b="1" dirty="0">
                <a:latin typeface="Arial" panose="020B0604020202020204" pitchFamily="34" charset="0"/>
              </a:rPr>
              <a:t>Sdílené pracovní místo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s účinností od 1. 1. 2021 se do zákoníku práce zavádí nový institut sdíleného pracovního místa, kdy se o jednu pracovní pozici mohou podělit dva nebo více zaměstnanců s kratší pracovní dobou a stejnou pracovní náplní. 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b="1" dirty="0">
                <a:latin typeface="Arial" panose="020B0604020202020204" pitchFamily="34" charset="0"/>
              </a:rPr>
              <a:t>Náhradní výživné:</a:t>
            </a:r>
          </a:p>
          <a:p>
            <a:r>
              <a:rPr lang="cs-CZ" dirty="0"/>
              <a:t>Předpokladem pro možnost žádat o náhradní výživné je:</a:t>
            </a:r>
          </a:p>
          <a:p>
            <a:r>
              <a:rPr lang="cs-CZ" dirty="0"/>
              <a:t>nezaopatřené dítě má na území České republiky trvalý pobyt a bydliště,</a:t>
            </a:r>
          </a:p>
          <a:p>
            <a:r>
              <a:rPr lang="cs-CZ" dirty="0"/>
              <a:t>výživné bylo stanoveno rozsudkem (exekučním titulem) a povinný rodič neplatí výživné vůbec nebo platí v nižší částce, než bylo stanoveno,</a:t>
            </a:r>
          </a:p>
          <a:p>
            <a:r>
              <a:rPr lang="cs-CZ" dirty="0"/>
              <a:t>byl zahájen proces vymáhání výživného (probíhá tedy exekuce nebo soudní výkon rozhodnutí, popřípadě byla odeslána žádost o vymáhání výživného zahraničnímu partnerskému orgánu).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5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51FB0D6-11BB-429F-9AD3-594D6BC0D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15E26D-6A95-4436-8E74-1D8D47E29C25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1A24620-F93D-4958-AEC1-40F3206A96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038990E-D29B-4E52-B277-5D48642F5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cs-CZ" altLang="cs-CZ" b="1" dirty="0">
                <a:latin typeface="Arial" panose="020B0604020202020204" pitchFamily="34" charset="0"/>
              </a:rPr>
              <a:t>Rodičovský příspěvek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Průměrná měsíční částka vyplácená rodičům stoupá – v roce 2018 činila 7 463 Kč, v roce 2020 již 10 131 Kč.</a:t>
            </a:r>
          </a:p>
          <a:p>
            <a:pPr defTabSz="916137" eaLnBrk="1" hangingPunct="1">
              <a:defRPr/>
            </a:pPr>
            <a:r>
              <a:rPr lang="pl-PL" dirty="0"/>
              <a:t>od 1. 1. 2020 navýšení z 220 tis. na 300 tis. Kč (u vícerčat na 450 tisíc),</a:t>
            </a:r>
          </a:p>
          <a:p>
            <a:r>
              <a:rPr lang="pl-PL" altLang="cs-CZ" dirty="0">
                <a:latin typeface="Arial" panose="020B0604020202020204" pitchFamily="34" charset="0"/>
              </a:rPr>
              <a:t>Dočerpání: </a:t>
            </a:r>
            <a:r>
              <a:rPr lang="cs-CZ" dirty="0"/>
              <a:t>nárok na doplatek mají i rodiny, které začaly brát rodičovský příspěvek na předchozí dítě dříve a ještě před jeho dočerpáním se jim po začátku účinnosti novely narodí další dítě. Zpětný doplatkem rodinám, které o zbytek příspěvku přišly při narození dalšího dítěte před začátkem účinnosti novely nelze.</a:t>
            </a:r>
          </a:p>
          <a:p>
            <a:r>
              <a:rPr lang="cs-CZ" dirty="0"/>
              <a:t>Rozhodující je datum porodu dalšího dítěte, ne datum předčasného ukončení rodičovského příspěvku na předchozí dítě. </a:t>
            </a:r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b="1" dirty="0">
                <a:latin typeface="Arial" panose="020B0604020202020204" pitchFamily="34" charset="0"/>
              </a:rPr>
              <a:t>Přídavek na dítě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Do 1.7. to byl 2,7 násobek ŽM</a:t>
            </a:r>
          </a:p>
          <a:p>
            <a:pPr eaLnBrk="1" hangingPunct="1"/>
            <a:r>
              <a:rPr lang="cs-CZ" dirty="0"/>
              <a:t>Na přídavek na děti by mělo nově dosáhnout kolem 490 000 chlapců a dívek, dosud tuto dávku pobíralo asi 240 000 dětí. (navýšení o 20 %)</a:t>
            </a:r>
          </a:p>
          <a:p>
            <a:pPr eaLnBrk="1" hangingPunct="1"/>
            <a:r>
              <a:rPr lang="cs-CZ" altLang="cs-CZ" dirty="0"/>
              <a:t>Přídavky na děti od 1. července 2021 vzrostly o 26 %, rovněž se zvýšil i motivační bonus, který slouží k podpoře pracujících rodin. Motivační bonus se zvýší z 300 Kč na 500 Kč.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  <a:p>
            <a:pPr fontAlgn="t"/>
            <a:r>
              <a:rPr lang="cs-CZ" dirty="0">
                <a:effectLst/>
              </a:rPr>
              <a:t>Základní výměra přídavku na dítě/Zvýšená výměra přídavku na dítě:</a:t>
            </a:r>
          </a:p>
          <a:p>
            <a:r>
              <a:rPr lang="cs-CZ" dirty="0">
                <a:effectLst/>
              </a:rPr>
              <a:t>0 – 6 let: 630/1130 Kč</a:t>
            </a:r>
          </a:p>
          <a:p>
            <a:r>
              <a:rPr lang="cs-CZ" dirty="0">
                <a:effectLst/>
              </a:rPr>
              <a:t>6 – 15 let: 770/1270 Kč</a:t>
            </a:r>
          </a:p>
          <a:p>
            <a:r>
              <a:rPr lang="cs-CZ" dirty="0">
                <a:effectLst/>
              </a:rPr>
              <a:t>15 – 26 let: 880/1380 Kč</a:t>
            </a:r>
          </a:p>
          <a:p>
            <a:endParaRPr lang="cs-CZ" altLang="cs-CZ" dirty="0">
              <a:effectLst/>
              <a:latin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D86A7F5-27B0-4F0C-A350-D2681A38C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648ACB-4D1D-4BD5-9373-3FB865675C2E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5227BB7-8A60-44CF-98A1-4463849BCA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8274B67-94C9-45CF-BBFC-08D43B6AD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Termíny realizací jsou platné k říjnu 2022. u PIDS se jedná o navazujícím projektu, stejně jako u 22 % k rovnosti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A51CB1D-B3F2-4271-8FB7-10D6BFB24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3254C7-577C-41A8-948A-01FDDC82684D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7E0F20F-8833-43E1-B89D-494F39528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22B3951-B58F-4F55-8F00-E7D1B35ED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1776" indent="-171776" eaLnBrk="1" hangingPunct="1">
              <a:buFontTx/>
              <a:buChar char="-"/>
            </a:pPr>
            <a:r>
              <a:rPr lang="cs-CZ" altLang="cs-CZ" dirty="0">
                <a:latin typeface="Arial" panose="020B0604020202020204" pitchFamily="34" charset="0"/>
              </a:rPr>
              <a:t>Rodina:</a:t>
            </a:r>
          </a:p>
          <a:p>
            <a:pPr marL="629844" lvl="1" indent="-171776" eaLnBrk="1" hangingPunct="1">
              <a:buFontTx/>
              <a:buChar char="-"/>
            </a:pPr>
            <a:r>
              <a:rPr lang="cs-CZ" dirty="0"/>
              <a:t>I. oblast: Služby mají posilovat rodičovské kompetence, zkvalitňovat rodinné vztahy, podporovat rodiny v péči o děti, jejich výchově a při slaďování práce a rodiny, a napomáhat při předcházení a řešení krizových situací v rodině.</a:t>
            </a:r>
          </a:p>
          <a:p>
            <a:pPr marL="629844" lvl="1" indent="-171776" eaLnBrk="1" hangingPunct="1">
              <a:buFontTx/>
              <a:buChar char="-"/>
            </a:pPr>
            <a:r>
              <a:rPr lang="cs-CZ" dirty="0"/>
              <a:t>II. oblast: . Podpora rodin v agendě sociálně právní ochrany dětí  (vždy ve spolupráci s orgánem SPOD)</a:t>
            </a:r>
          </a:p>
          <a:p>
            <a:pPr marL="629844" lvl="1" indent="-171776" eaLnBrk="1" hangingPunct="1">
              <a:buFontTx/>
              <a:buChar char="-"/>
            </a:pPr>
            <a:r>
              <a:rPr lang="cs-CZ" dirty="0"/>
              <a:t>Harmonogram:</a:t>
            </a:r>
          </a:p>
          <a:p>
            <a:pPr marL="1259689" lvl="2" indent="-343552">
              <a:buFontTx/>
              <a:buChar char="•"/>
            </a:pPr>
            <a:r>
              <a:rPr lang="cs-CZ" altLang="cs-CZ" dirty="0"/>
              <a:t>NDT Rodina byl vyhlášen dne 13. září 2021</a:t>
            </a:r>
          </a:p>
          <a:p>
            <a:pPr marL="1259689" lvl="2" indent="-343552">
              <a:buFontTx/>
              <a:buChar char="•"/>
            </a:pPr>
            <a:r>
              <a:rPr lang="cs-CZ" altLang="cs-CZ" dirty="0"/>
              <a:t>Příjem žádostí od 20. září do 11. října 2021</a:t>
            </a:r>
          </a:p>
          <a:p>
            <a:pPr marL="1259689" lvl="2" indent="-343552">
              <a:buFontTx/>
              <a:buChar char="•"/>
            </a:pPr>
            <a:r>
              <a:rPr lang="cs-CZ" altLang="cs-CZ" dirty="0"/>
              <a:t>Hodnocení koncem října do konce roku 2021</a:t>
            </a:r>
          </a:p>
          <a:p>
            <a:pPr marL="1259689" lvl="2" indent="-343552">
              <a:buFontTx/>
              <a:buChar char="•"/>
            </a:pPr>
            <a:r>
              <a:rPr lang="cs-CZ" altLang="cs-CZ" dirty="0"/>
              <a:t>Přehodnocení leden 2022</a:t>
            </a:r>
          </a:p>
          <a:p>
            <a:pPr marL="1259689" lvl="2" indent="-343552">
              <a:buFontTx/>
              <a:buChar char="•"/>
            </a:pPr>
            <a:r>
              <a:rPr lang="cs-CZ" altLang="cs-CZ" dirty="0"/>
              <a:t>Výsledky NDT Rodina únor/březen 2022</a:t>
            </a:r>
          </a:p>
          <a:p>
            <a:pPr marL="1259689" lvl="2" indent="-343552">
              <a:buFontTx/>
              <a:buChar char="•"/>
            </a:pPr>
            <a:r>
              <a:rPr lang="cs-CZ" altLang="cs-CZ" dirty="0"/>
              <a:t>Vyplacení dotace do 31. března 2022</a:t>
            </a:r>
          </a:p>
          <a:p>
            <a:pPr marL="629844" lvl="1" indent="-171776" eaLnBrk="1" hangingPunct="1">
              <a:buFontTx/>
              <a:buChar char="-"/>
            </a:pPr>
            <a:r>
              <a:rPr lang="cs-CZ" dirty="0"/>
              <a:t>činnost dobrovolníků lze zahrnout do výše 5 % celkových nákladů/výdajů projektu. Pro výpočet výše hodnoty dobrovolnické činnosti se stanovuje hodinová sazba ve výši 212 Kč/hod (podle zákona o dobrovolnické službě) </a:t>
            </a:r>
          </a:p>
          <a:p>
            <a:pPr marL="629844" lvl="1" indent="-171776" eaLnBrk="1" hangingPunct="1">
              <a:buFontTx/>
              <a:buChar char="-"/>
            </a:pPr>
            <a:endParaRPr lang="cs-CZ" dirty="0"/>
          </a:p>
          <a:p>
            <a:pPr marL="629844" lvl="1" indent="-171776" eaLnBrk="1" hangingPunct="1">
              <a:buFontTx/>
              <a:buChar char="-"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A51CB1D-B3F2-4271-8FB7-10D6BFB24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3254C7-577C-41A8-948A-01FDDC82684D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7E0F20F-8833-43E1-B89D-494F39528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22B3951-B58F-4F55-8F00-E7D1B35ED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cs-CZ" altLang="cs-CZ" sz="1100" b="1" dirty="0">
                <a:latin typeface="Arial" panose="020B0604020202020204" pitchFamily="34" charset="0"/>
              </a:rPr>
              <a:t>MOP COVID:</a:t>
            </a:r>
          </a:p>
          <a:p>
            <a:pPr eaLnBrk="1" hangingPunct="1"/>
            <a:r>
              <a:rPr lang="cs-CZ" altLang="cs-CZ" sz="1100" dirty="0">
                <a:latin typeface="Arial" panose="020B0604020202020204" pitchFamily="34" charset="0"/>
              </a:rPr>
              <a:t>Maximální rozvolnění mimořádné okamžité pomoci – pokud se rodina dostala do problémů s úhradou běžných výdajů (nájem, jídlo, hygiena apod.) vlivem poklesu či ztráty příjmů kvůli pandemii, měla přístup k efektivní a rychlé pomoci skrze MOP </a:t>
            </a:r>
            <a:r>
              <a:rPr lang="cs-CZ" altLang="cs-CZ" sz="1100" dirty="0" err="1">
                <a:latin typeface="Arial" panose="020B0604020202020204" pitchFamily="34" charset="0"/>
              </a:rPr>
              <a:t>Covid</a:t>
            </a:r>
            <a:r>
              <a:rPr lang="cs-CZ" altLang="cs-CZ" sz="1100" dirty="0">
                <a:latin typeface="Arial" panose="020B0604020202020204" pitchFamily="34" charset="0"/>
              </a:rPr>
              <a:t>.</a:t>
            </a:r>
          </a:p>
          <a:p>
            <a:pPr defTabSz="916137" eaLnBrk="1" hangingPunct="1">
              <a:defRPr/>
            </a:pPr>
            <a:r>
              <a:rPr lang="cs-CZ" altLang="cs-CZ" sz="1100" dirty="0">
                <a:latin typeface="Arial" panose="020B0604020202020204" pitchFamily="34" charset="0"/>
              </a:rPr>
              <a:t> - </a:t>
            </a:r>
            <a:r>
              <a:rPr lang="cs-CZ" altLang="cs-CZ" sz="1100" dirty="0"/>
              <a:t>počet žadatelů 28 tis. (podporu získalo 22 tis.), průměrná částka 3 160 Kč na žadatele. </a:t>
            </a:r>
          </a:p>
          <a:p>
            <a:pPr defTabSz="916137" eaLnBrk="1" hangingPunct="1">
              <a:defRPr/>
            </a:pPr>
            <a:endParaRPr lang="cs-CZ" altLang="cs-CZ" sz="1100" dirty="0">
              <a:latin typeface="Arial" panose="020B0604020202020204" pitchFamily="34" charset="0"/>
            </a:endParaRPr>
          </a:p>
          <a:p>
            <a:pPr defTabSz="916137" eaLnBrk="1" hangingPunct="1">
              <a:defRPr/>
            </a:pPr>
            <a:r>
              <a:rPr lang="cs-CZ" altLang="cs-CZ" sz="1100" b="1" dirty="0"/>
              <a:t>Mimořádné dotace pro dětské skupiny</a:t>
            </a:r>
            <a:r>
              <a:rPr lang="cs-CZ" altLang="cs-CZ" sz="1100" dirty="0"/>
              <a:t>:</a:t>
            </a:r>
          </a:p>
          <a:p>
            <a:pPr marL="171776" indent="-171776" eaLnBrk="1" hangingPunct="1">
              <a:buFontTx/>
              <a:buChar char="-"/>
            </a:pPr>
            <a:r>
              <a:rPr lang="cs-CZ" altLang="cs-CZ" sz="1100" dirty="0">
                <a:latin typeface="Arial" panose="020B0604020202020204" pitchFamily="34" charset="0"/>
              </a:rPr>
              <a:t>Vyčleněno 74,2 mil. Kč</a:t>
            </a:r>
          </a:p>
          <a:p>
            <a:pPr marL="171776" indent="-171776" eaLnBrk="1" hangingPunct="1">
              <a:buFontTx/>
              <a:buChar char="-"/>
            </a:pPr>
            <a:r>
              <a:rPr lang="cs-CZ" sz="1100" dirty="0"/>
              <a:t>MPSV promptně reagovalo na pandemii již na začátku. Od 18. září 2020 byla platná výjimka z postupů při výpočtu obsazenosti, díky níž se aktuální propad docházky nepromítá do výše dotace</a:t>
            </a:r>
          </a:p>
          <a:p>
            <a:pPr marL="171776" indent="-171776" eaLnBrk="1" hangingPunct="1">
              <a:buFontTx/>
              <a:buChar char="-"/>
            </a:pPr>
            <a:r>
              <a:rPr lang="cs-CZ" sz="1100" dirty="0"/>
              <a:t>Nájem: Dotace na nájemné navržená tak, aby pokryla polovinu výdajů poskytovatele na nájemné na období 6 měsíců v průběhu roku 2021 (S ohledem na současné nastavení financování si přitom poskytovatelé služeb v dětských skupinách mohli zvolit, zda setrvají v čerpání finanční podpory z ESF v podobě pravidelné jednotky na nájem nebo zda využijí finanční prostředky v rámci této mimořádné dotace MPSV)</a:t>
            </a:r>
          </a:p>
          <a:p>
            <a:pPr marL="171776" indent="-171776" eaLnBrk="1" hangingPunct="1">
              <a:buFontTx/>
              <a:buChar char="-"/>
            </a:pPr>
            <a:r>
              <a:rPr lang="cs-CZ" sz="1100" dirty="0"/>
              <a:t>Náklady </a:t>
            </a:r>
            <a:r>
              <a:rPr lang="cs-CZ" sz="1100" dirty="0" err="1"/>
              <a:t>covid</a:t>
            </a:r>
            <a:r>
              <a:rPr lang="cs-CZ" sz="1100" dirty="0"/>
              <a:t>: V rámci této kompenzace šlo žádat až o 12 000 Kč na jednu pečující osobu. </a:t>
            </a:r>
          </a:p>
          <a:p>
            <a:pPr marL="171776" indent="-171776" eaLnBrk="1" hangingPunct="1">
              <a:buFontTx/>
              <a:buChar char="-"/>
            </a:pPr>
            <a:endParaRPr lang="cs-CZ" sz="1100" dirty="0"/>
          </a:p>
          <a:p>
            <a:pPr eaLnBrk="1" hangingPunct="1"/>
            <a:r>
              <a:rPr lang="cs-CZ" sz="1100" b="1" dirty="0"/>
              <a:t>Antivirus:</a:t>
            </a:r>
          </a:p>
          <a:p>
            <a:pPr eaLnBrk="1" hangingPunct="1"/>
            <a:r>
              <a:rPr lang="cs-CZ" sz="1100" dirty="0"/>
              <a:t>Celkem se prostřednictvím Antiviru podařilo podpořit 1 073 133 zaměstnanců, přičemž každému z nich byla díky MPSV vyplacena náhrada mzdy v průměru za více než 4 měsíce. Program přispěl k udržení pracovních míst pro 37 % zaměstnanců pracujících v soukromé sféře. </a:t>
            </a:r>
          </a:p>
          <a:p>
            <a:pPr eaLnBrk="1" hangingPunct="1"/>
            <a:r>
              <a:rPr lang="cs-CZ" sz="1100" u="sng" dirty="0"/>
              <a:t>Režim A: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Uznatelným výdejem je náhrada mzdy vyplacená zaměstnanci z důvodu </a:t>
            </a:r>
            <a:r>
              <a:rPr lang="cs-CZ" sz="1200" b="1" i="0" u="sng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nařízení karantény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(podle § 192 zákoníku práce). Výše příspěvku zachována na 80 % uznatelných výdajů 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(náhrada mzdy vyplacená zaměstnanci + odpovídající výše zákonných odvodů)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max. však 39 000 Kč na zaměstnance a měsíc</a:t>
            </a:r>
            <a:endParaRPr lang="cs-CZ" sz="1100" dirty="0"/>
          </a:p>
          <a:p>
            <a:r>
              <a:rPr lang="cs-CZ" sz="1100" u="sng" dirty="0"/>
              <a:t>Režim A plus: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Týká se pouze zaměstnavatelů, jejichž </a:t>
            </a:r>
            <a:r>
              <a:rPr lang="cs-CZ" sz="1200" b="1" i="0" u="sng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provoz byl nuceně uzavřen</a:t>
            </a:r>
            <a:r>
              <a:rPr lang="cs-CZ" sz="1200" b="0" i="0" u="sng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(či významně omezen) </a:t>
            </a:r>
            <a:r>
              <a:rPr lang="cs-CZ" sz="1200" b="0" i="0" u="sng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krizovými opatřeními vlády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nebo mimořádnými opatřeními ministerstva zdravotnictví nebo orgánů ochrany veřejného zdraví (krajské hygienické stanice).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Příspěvek ve výši 100 % vyplacené náhrady mzdy + odvody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Výlučně pouze v případě, že zaměstnavatel vyplatil náhradu mzdy podle § 208 zákoníku práce, jestliže překážka v práci vznikla z důvodu nuceného uzavření provozu zaměstnavatele (nebo významného omezení – významným omezením je např. možnost poskytovat stravovací služby prostřednictvím výdejového okénka – provoz uzavřen jako takový není, nicméně je významně omezen).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Maximálně 50 000 Kč/měsíc/zaměstnanec</a:t>
            </a:r>
            <a:endParaRPr lang="cs-CZ" sz="1100" dirty="0"/>
          </a:p>
          <a:p>
            <a:pPr eaLnBrk="1" hangingPunct="1"/>
            <a:r>
              <a:rPr lang="cs-CZ" sz="1100" u="sng" dirty="0"/>
              <a:t>Režim B: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Výše podpory 60 % uznatelných výdajů, max. 29 000 Kč na jednoho zaměstnance za měsíc.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Uznatelným výdajem jsou náhrady mzdy vyplacené z důvodu překážek v práci na straně zaměstnavatele podle § 207 až § 209 zákoníku práce, včetně pojistného odvedeného z této náhrady mzdy.</a:t>
            </a:r>
            <a:endParaRPr lang="cs-CZ" sz="1100" dirty="0"/>
          </a:p>
          <a:p>
            <a:pPr marL="171776" indent="-171776" eaLnBrk="1" hangingPunct="1">
              <a:buFontTx/>
              <a:buChar char="-"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2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5BF156-6992-48AD-AB85-DDE40B246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4C3B6C-0F1D-43C5-A62E-060F335946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36BF06-33A4-423E-8B4E-31EE1EC1A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46C8-378D-4CA0-B0CC-57EA024482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39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15FB6-5857-4C53-A3BD-CA70B89B7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189700-F6F5-4CE1-8F5A-8706F1777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A9D97C-46B4-487B-AAD9-B7D0855C4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FF8B9-F49D-4E6C-94BC-405D11A95F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08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B6622F-1AC0-4DA9-8725-C1EB15BBB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A080EE-0DB8-4F38-BD26-B2404BA9F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AB5DFF-DD90-4486-81CF-AAA4056A7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06F9E-DFA4-4D3D-8B09-D6381922AB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7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B6F4D-E14D-44B6-8A4D-9B51CD82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20B2B5-5530-42AE-B744-701511EE3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844F65-1D29-4FB1-B344-75261464C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447F-7034-4B56-95D9-E00E8E996C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60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7AD3BD-A3EF-4323-96BE-E0516C3CB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5FD60-7FE1-409C-B65B-EFC963F9F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E73A8-69C1-4C3D-88C0-67E57D709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B5A3-0278-41DA-BE30-F20C00DC71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809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BD6FB-5844-461D-BEBC-4009030FD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E77E28-B859-4AE3-BE39-E03752BFD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5DAB56-2E8C-4B72-8EBF-B12B8BA54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85B6-2E2E-4257-A00F-92F0288FE8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31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B2FB61-2D50-49A9-B668-07A5875C8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7F4D9C-48F5-4B36-8FD9-04E6EBC48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552014-C170-4FF6-B066-B453EA500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2179-6835-438D-A041-5C92C38F46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835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D583CC-6B03-4386-AC2E-D14044D74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436F59-F070-4EAC-8BDC-5896B4140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75D465-312E-4C65-B793-28F89A0DB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0BA19-62AC-4D8E-8DE1-89AE45E3DB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15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18B879-6A9C-4018-99DC-37DA7A96C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DCB1C1-4AB6-4DF0-980B-DF33ADF26F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2A66CA-91F7-4D02-BC31-AC9A5AFA3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EBCC3-355D-4888-8AD4-9EE339F71A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921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9BF3A3-A1B2-4123-97B7-81411C29C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5292AC-3EAC-41D4-B2E7-589F265E2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3B0228-FBBB-4A04-9380-FD484387A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32CE-4163-4E9E-9EB6-AC57D3598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060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34313F-623B-401A-9E6C-D6BD72E15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9CC3E-77D5-4923-8B33-B67F13827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04EE9-ADDB-45EA-9518-A85A0FDB8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DDF00-63A8-49B1-B4A6-B22782503A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17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7734D2-DA61-43AC-B1E6-30CAE7BF7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9102B6-229D-41E3-8F65-12237842C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5648B5-5800-40FD-8260-1E679D016C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983C46-17B1-4581-A563-71A7C2AF11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F64EBD-5695-40CE-A88F-C09407410B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6326C8-7CDF-4C03-AED2-0873E01A2A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dinyvkrajich.mpsv.cz/cs/" TargetMode="External"/><Relationship Id="rId3" Type="http://schemas.openxmlformats.org/officeDocument/2006/relationships/hyperlink" Target="https://www.mpsv.cz/files/clanky/31898/Koncepce_rodinne_politiky.pdf" TargetMode="External"/><Relationship Id="rId7" Type="http://schemas.openxmlformats.org/officeDocument/2006/relationships/hyperlink" Target="http://www.dsmpsv.cz/" TargetMode="External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nicef.cz/unicef-chudoba-po-pandemii-ohrozuje-35-tisic-deti-v-cesku/" TargetMode="External"/><Relationship Id="rId11" Type="http://schemas.openxmlformats.org/officeDocument/2006/relationships/hyperlink" Target="https://www.mpsv.cz/" TargetMode="External"/><Relationship Id="rId5" Type="http://schemas.openxmlformats.org/officeDocument/2006/relationships/hyperlink" Target="https://www.nadacesirius.cz/vyzkumy/prognoza-dopadu-covid-19-na-rodiny-s-detmi" TargetMode="External"/><Relationship Id="rId10" Type="http://schemas.openxmlformats.org/officeDocument/2006/relationships/hyperlink" Target="https://www.uradprace.cz/podpora-flexibilnich-forem-zamestnavani-flexi-" TargetMode="External"/><Relationship Id="rId4" Type="http://schemas.openxmlformats.org/officeDocument/2006/relationships/hyperlink" Target="https://www.mpsv.cz/documents/20142/225508/Zpr%C3%A1va%20o%20rodin%C4%9B%202020.pdf/c3bdc63d-9c95-497d-bded-6a15e9890abd" TargetMode="External"/><Relationship Id="rId9" Type="http://schemas.openxmlformats.org/officeDocument/2006/relationships/hyperlink" Target="http://www.rovnaodmena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www.uradprace.cz/podpora-flexibilnich-forem-zamestnavani-flexi-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ovnaodmena.cz/" TargetMode="External"/><Relationship Id="rId5" Type="http://schemas.openxmlformats.org/officeDocument/2006/relationships/hyperlink" Target="http://www.rodinyvkrajich.mpsv.cz/cs/" TargetMode="External"/><Relationship Id="rId4" Type="http://schemas.openxmlformats.org/officeDocument/2006/relationships/hyperlink" Target="http://www.dsmpsv.cz/c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uvodstr">
            <a:extLst>
              <a:ext uri="{FF2B5EF4-FFF2-40B4-BE49-F238E27FC236}">
                <a16:creationId xmlns:a16="http://schemas.microsoft.com/office/drawing/2014/main" id="{DBD757D1-9BDF-47F7-A3C2-B7F4CF46C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-555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8">
            <a:extLst>
              <a:ext uri="{FF2B5EF4-FFF2-40B4-BE49-F238E27FC236}">
                <a16:creationId xmlns:a16="http://schemas.microsoft.com/office/drawing/2014/main" id="{177A3A5E-E0A1-435A-8F81-4E2D4AE07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87950"/>
            <a:ext cx="62484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Ministerstvo práce a sociálních v</a:t>
            </a:r>
            <a:r>
              <a:rPr lang="cs-CZ" altLang="cs-CZ" sz="2400" b="1">
                <a:solidFill>
                  <a:srgbClr val="000099"/>
                </a:solidFill>
              </a:rPr>
              <a:t>ě</a:t>
            </a:r>
            <a:r>
              <a:rPr lang="cs-CZ" altLang="cs-CZ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cí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99"/>
                </a:solidFill>
                <a:ea typeface="ＭＳ Ｐゴシック" panose="020B0600070205080204" pitchFamily="34" charset="-128"/>
              </a:rPr>
              <a:t>Odbor rodinné politiky a ochrany práv dětí</a:t>
            </a:r>
            <a:endParaRPr lang="en-US" altLang="cs-CZ" sz="1800" b="1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100" name="Picture 5" descr="image001">
            <a:extLst>
              <a:ext uri="{FF2B5EF4-FFF2-40B4-BE49-F238E27FC236}">
                <a16:creationId xmlns:a16="http://schemas.microsoft.com/office/drawing/2014/main" id="{87929D9C-DDDD-46AD-B890-AD06821AE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33825"/>
            <a:ext cx="1809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Obdélník 1">
            <a:extLst>
              <a:ext uri="{FF2B5EF4-FFF2-40B4-BE49-F238E27FC236}">
                <a16:creationId xmlns:a16="http://schemas.microsoft.com/office/drawing/2014/main" id="{FC62426D-D492-4B60-9E2B-161C762B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916113"/>
            <a:ext cx="432435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>
                <a:solidFill>
                  <a:schemeClr val="accent2"/>
                </a:solidFill>
                <a:cs typeface="Arial" panose="020B0604020202020204" pitchFamily="34" charset="0"/>
              </a:rPr>
              <a:t>Rodinná politika a COVID-19</a:t>
            </a:r>
            <a:br>
              <a:rPr lang="cs-CZ" altLang="cs-CZ" sz="1600" b="1">
                <a:solidFill>
                  <a:schemeClr val="accent2"/>
                </a:solidFill>
                <a:cs typeface="Arial" panose="020B0604020202020204" pitchFamily="34" charset="0"/>
              </a:rPr>
            </a:br>
            <a:endParaRPr lang="cs-CZ" altLang="cs-CZ" sz="3600">
              <a:solidFill>
                <a:schemeClr val="accent2"/>
              </a:solidFill>
            </a:endParaRPr>
          </a:p>
        </p:txBody>
      </p:sp>
      <p:sp>
        <p:nvSpPr>
          <p:cNvPr id="4102" name="Zástupný symbol pro číslo snímku 1">
            <a:extLst>
              <a:ext uri="{FF2B5EF4-FFF2-40B4-BE49-F238E27FC236}">
                <a16:creationId xmlns:a16="http://schemas.microsoft.com/office/drawing/2014/main" id="{4F041D3C-737F-44EB-91FE-D2A869E6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625343-0535-4C30-BB5B-80D9621E54A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675485-9ABF-4F9F-8537-2B75E15CF6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3913" y="115888"/>
            <a:ext cx="8350250" cy="1081087"/>
          </a:xfrm>
        </p:spPr>
        <p:txBody>
          <a:bodyPr/>
          <a:lstStyle/>
          <a:p>
            <a:r>
              <a:rPr lang="cs-CZ" altLang="cs-CZ" sz="3200" b="1">
                <a:solidFill>
                  <a:schemeClr val="accent2"/>
                </a:solidFill>
              </a:rPr>
              <a:t>Vliv pandemie COVID-19 na rodiny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9A22842-773A-4149-88B1-9E5F9C329B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0575" y="1341438"/>
            <a:ext cx="8102600" cy="5229225"/>
          </a:xfrm>
        </p:spPr>
        <p:txBody>
          <a:bodyPr/>
          <a:lstStyle/>
          <a:p>
            <a:pPr lvl="1"/>
            <a:endParaRPr lang="cs-CZ" altLang="cs-CZ" sz="8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dirty="0"/>
              <a:t>Zvýšená míra rizik u rodin s dětmi: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snížení příjmů,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ztráta zaměstnání,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problémy se splácením,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ztráta bydlení,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závislost na alkoholu,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domácí násilí.</a:t>
            </a:r>
          </a:p>
          <a:p>
            <a:pPr lvl="1" algn="just" eaLnBrk="1" hangingPunct="1">
              <a:lnSpc>
                <a:spcPct val="9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200" dirty="0"/>
              <a:t>Největší dopady na: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samoživitele s dětmi,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pěstounské rodiny,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800" dirty="0"/>
              <a:t>rodiny pečující o zdravotně postižené členy. </a:t>
            </a:r>
          </a:p>
          <a:p>
            <a:pPr lvl="1" algn="just" eaLnBrk="1" hangingPunct="1">
              <a:lnSpc>
                <a:spcPct val="90000"/>
              </a:lnSpc>
            </a:pPr>
            <a:endParaRPr lang="cs-CZ" altLang="cs-CZ" sz="1800" dirty="0"/>
          </a:p>
          <a:p>
            <a:pPr lvl="1" algn="just" eaLnBrk="1" hangingPunct="1">
              <a:lnSpc>
                <a:spcPct val="90000"/>
              </a:lnSpc>
            </a:pPr>
            <a:endParaRPr lang="cs-CZ" altLang="cs-CZ" sz="1800" dirty="0"/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altLang="cs-CZ" sz="2200" dirty="0"/>
              <a:t>						(</a:t>
            </a:r>
            <a:r>
              <a:rPr lang="cs-CZ" altLang="cs-CZ" sz="2200" dirty="0" err="1"/>
              <a:t>Sirius</a:t>
            </a:r>
            <a:r>
              <a:rPr lang="cs-CZ" altLang="cs-CZ" sz="2200" dirty="0"/>
              <a:t>, 2020)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lvl="1" algn="just" eaLnBrk="1" hangingPunct="1">
              <a:lnSpc>
                <a:spcPct val="9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</a:pPr>
            <a:endParaRPr lang="en-US" altLang="cs-CZ" sz="1800" dirty="0"/>
          </a:p>
        </p:txBody>
      </p:sp>
      <p:pic>
        <p:nvPicPr>
          <p:cNvPr id="18436" name="Picture 4" descr="pruh">
            <a:extLst>
              <a:ext uri="{FF2B5EF4-FFF2-40B4-BE49-F238E27FC236}">
                <a16:creationId xmlns:a16="http://schemas.microsoft.com/office/drawing/2014/main" id="{DA8E2338-8BB4-4CB5-A05C-2A7E76101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Zástupný symbol pro číslo snímku 1">
            <a:extLst>
              <a:ext uri="{FF2B5EF4-FFF2-40B4-BE49-F238E27FC236}">
                <a16:creationId xmlns:a16="http://schemas.microsoft.com/office/drawing/2014/main" id="{977D622C-C79C-4286-8F66-0F92B62E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DC427-3D06-4C90-AC44-9F791649423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55E7232-EA4C-4603-9E48-B1CF51286A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54038" y="180975"/>
            <a:ext cx="8350250" cy="1081088"/>
          </a:xfrm>
        </p:spPr>
        <p:txBody>
          <a:bodyPr/>
          <a:lstStyle/>
          <a:p>
            <a:r>
              <a:rPr lang="cs-CZ" altLang="cs-CZ" sz="3200" b="1">
                <a:solidFill>
                  <a:schemeClr val="accent2"/>
                </a:solidFill>
              </a:rPr>
              <a:t>Chudoba v rodinách s dětmi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F1AE7F5-9377-436D-8E0F-95712D73DC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01688" y="1152525"/>
            <a:ext cx="8102600" cy="5568950"/>
          </a:xfrm>
        </p:spPr>
        <p:txBody>
          <a:bodyPr/>
          <a:lstStyle/>
          <a:p>
            <a:pPr lvl="1">
              <a:defRPr/>
            </a:pPr>
            <a:endParaRPr lang="cs-CZ" altLang="cs-CZ" sz="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2400" dirty="0"/>
              <a:t>Obecně nízká míra chudoby v celé populaci, i u dětí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altLang="cs-CZ" sz="2000" dirty="0"/>
              <a:t>1 z 9 dětí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2400" dirty="0"/>
              <a:t>ALE vysoká míra chudoby v neúplných rodinách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altLang="cs-CZ" sz="2000" dirty="0"/>
              <a:t>1 ze 3 dětí (oproti 1 ze 13 dětí žijících s oběma rodiči)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2400" dirty="0"/>
              <a:t>307 tis. neúplných rodin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2400" dirty="0"/>
              <a:t>95 tis. dětí žijících v chudobě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2400" dirty="0"/>
              <a:t>kvůli dopadům pandemie se do chudoby dostane dalších 35 tis. dětí - nárůst o 17 %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altLang="cs-CZ" sz="2000" dirty="0"/>
              <a:t>Míra příjmové chudoby se vrátí na </a:t>
            </a:r>
            <a:r>
              <a:rPr lang="cs-CZ" altLang="cs-CZ" sz="2000" dirty="0" err="1"/>
              <a:t>předpandemickou</a:t>
            </a:r>
            <a:r>
              <a:rPr lang="cs-CZ" altLang="cs-CZ" sz="2000" dirty="0"/>
              <a:t> úroveň za 5 let</a:t>
            </a:r>
            <a:endParaRPr lang="cs-CZ" altLang="cs-CZ" sz="2400" dirty="0"/>
          </a:p>
          <a:p>
            <a:pPr marL="0" indent="0" algn="r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(UNICEF, 2021)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lvl="1"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sz="1800" dirty="0"/>
          </a:p>
        </p:txBody>
      </p:sp>
      <p:pic>
        <p:nvPicPr>
          <p:cNvPr id="20484" name="Picture 4" descr="pruh">
            <a:extLst>
              <a:ext uri="{FF2B5EF4-FFF2-40B4-BE49-F238E27FC236}">
                <a16:creationId xmlns:a16="http://schemas.microsoft.com/office/drawing/2014/main" id="{6C470C34-0FA2-4415-8AF4-9C75FC9E1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Zástupný symbol pro číslo snímku 1">
            <a:extLst>
              <a:ext uri="{FF2B5EF4-FFF2-40B4-BE49-F238E27FC236}">
                <a16:creationId xmlns:a16="http://schemas.microsoft.com/office/drawing/2014/main" id="{BC7462A7-C27F-4E42-95E8-0D015713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D3D9EE-F792-471E-A293-6553D4F5C93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6900874-0079-4B16-95B5-15CDC5AAC0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98450"/>
            <a:ext cx="7848600" cy="936625"/>
          </a:xfrm>
        </p:spPr>
        <p:txBody>
          <a:bodyPr/>
          <a:lstStyle/>
          <a:p>
            <a:r>
              <a:rPr lang="cs-CZ" altLang="cs-CZ" sz="3600" b="1">
                <a:solidFill>
                  <a:schemeClr val="accent2"/>
                </a:solidFill>
              </a:rPr>
              <a:t>Rodinná politika – výhled do budoucna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FF73D1-539E-45F2-9309-2D4DA00E7CC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0575" y="1330325"/>
            <a:ext cx="8353425" cy="5229225"/>
          </a:xfrm>
        </p:spPr>
        <p:txBody>
          <a:bodyPr/>
          <a:lstStyle/>
          <a:p>
            <a:r>
              <a:rPr lang="cs-CZ" altLang="cs-CZ" sz="2400" dirty="0"/>
              <a:t>CZ PRES</a:t>
            </a:r>
          </a:p>
          <a:p>
            <a:pPr lvl="1"/>
            <a:r>
              <a:rPr lang="cs-CZ" altLang="cs-CZ" sz="2000" dirty="0"/>
              <a:t>Ve 2. pololetí r. 2022 bude ČR předsedat Radě EU.</a:t>
            </a:r>
          </a:p>
          <a:p>
            <a:pPr lvl="1"/>
            <a:r>
              <a:rPr lang="cs-CZ" altLang="cs-CZ" sz="2000" dirty="0"/>
              <a:t>Hlavní téma v oblasti RP:</a:t>
            </a:r>
          </a:p>
          <a:p>
            <a:pPr lvl="2"/>
            <a:r>
              <a:rPr lang="cs-CZ" altLang="cs-CZ" sz="1800" dirty="0"/>
              <a:t>snižování dětské chudoby a sociálního vyloučení.</a:t>
            </a:r>
          </a:p>
          <a:p>
            <a:endParaRPr lang="cs-CZ" altLang="cs-CZ" sz="900" dirty="0"/>
          </a:p>
          <a:p>
            <a:r>
              <a:rPr lang="cs-CZ" altLang="cs-CZ" sz="2400" dirty="0"/>
              <a:t>Evropská iniciativa Záruky pro děti</a:t>
            </a:r>
          </a:p>
          <a:p>
            <a:pPr lvl="1"/>
            <a:r>
              <a:rPr lang="cs-CZ" altLang="cs-CZ" sz="2000" dirty="0"/>
              <a:t>cíl: předcházet sociálnímu vyloučení dětí, zajištění přístupu dětí v nouzi ke kvalitním klíčovým službám ve 4 klíčových oblastech:</a:t>
            </a:r>
          </a:p>
          <a:p>
            <a:pPr lvl="2"/>
            <a:r>
              <a:rPr lang="cs-CZ" altLang="cs-CZ" sz="1800" dirty="0"/>
              <a:t>vzdělávání a předškolní péče,</a:t>
            </a:r>
          </a:p>
          <a:p>
            <a:pPr lvl="2"/>
            <a:r>
              <a:rPr lang="cs-CZ" altLang="cs-CZ" sz="1800" dirty="0"/>
              <a:t>zdravotní péče,</a:t>
            </a:r>
          </a:p>
          <a:p>
            <a:pPr lvl="2"/>
            <a:r>
              <a:rPr lang="cs-CZ" altLang="cs-CZ" sz="1800" dirty="0"/>
              <a:t>zdravá výživa,</a:t>
            </a:r>
          </a:p>
          <a:p>
            <a:pPr lvl="2"/>
            <a:r>
              <a:rPr lang="cs-CZ" altLang="cs-CZ" sz="1800" dirty="0"/>
              <a:t>odpovídající bydlení.</a:t>
            </a:r>
          </a:p>
          <a:p>
            <a:endParaRPr lang="cs-CZ" altLang="cs-CZ" sz="900" dirty="0"/>
          </a:p>
          <a:p>
            <a:r>
              <a:rPr lang="cs-CZ" altLang="cs-CZ" sz="2400" dirty="0"/>
              <a:t>Implementace novely k DS</a:t>
            </a:r>
          </a:p>
          <a:p>
            <a:pPr lvl="1"/>
            <a:endParaRPr lang="cs-CZ" altLang="cs-CZ" sz="900" dirty="0"/>
          </a:p>
          <a:p>
            <a:r>
              <a:rPr lang="cs-CZ" altLang="cs-CZ" sz="2400" dirty="0"/>
              <a:t>Implementace novely k soc. právní ochraně dětí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1800" dirty="0"/>
          </a:p>
        </p:txBody>
      </p:sp>
      <p:pic>
        <p:nvPicPr>
          <p:cNvPr id="22532" name="Picture 4" descr="pruh">
            <a:extLst>
              <a:ext uri="{FF2B5EF4-FFF2-40B4-BE49-F238E27FC236}">
                <a16:creationId xmlns:a16="http://schemas.microsoft.com/office/drawing/2014/main" id="{D74EF877-8EB3-4786-A43F-347823041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Zástupný symbol pro číslo snímku 1">
            <a:extLst>
              <a:ext uri="{FF2B5EF4-FFF2-40B4-BE49-F238E27FC236}">
                <a16:creationId xmlns:a16="http://schemas.microsoft.com/office/drawing/2014/main" id="{15EE44DC-744D-455B-A297-744580AD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B9A3F4-D334-4466-A62D-3AA6615F217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D676533-4BB1-4918-AC72-2FC8334CD1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17818" y="0"/>
            <a:ext cx="7848600" cy="936625"/>
          </a:xfrm>
        </p:spPr>
        <p:txBody>
          <a:bodyPr/>
          <a:lstStyle/>
          <a:p>
            <a:r>
              <a:rPr lang="cs-CZ" altLang="cs-CZ" sz="3600" b="1" dirty="0">
                <a:solidFill>
                  <a:schemeClr val="accent2"/>
                </a:solidFill>
              </a:rPr>
              <a:t>Použité zdroje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D8C4704-747B-419F-B3C6-497E171C7D4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4043" y="814387"/>
            <a:ext cx="8353425" cy="5907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MPSV. 2017. </a:t>
            </a:r>
            <a:r>
              <a:rPr lang="en-US" altLang="cs-CZ" sz="1800" dirty="0" err="1"/>
              <a:t>Koncepce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rodinné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politiky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Dostupné</a:t>
            </a:r>
            <a:r>
              <a:rPr lang="en-US" altLang="cs-CZ" sz="1800" dirty="0"/>
              <a:t> z </a:t>
            </a:r>
            <a:r>
              <a:rPr lang="en-US" altLang="cs-CZ" sz="1800" dirty="0">
                <a:hlinkClick r:id="rId3"/>
              </a:rPr>
              <a:t>https://www.mpsv.cz/files/clanky/31898/Koncepce_rodinne_politiky.pdf</a:t>
            </a:r>
            <a:r>
              <a:rPr lang="cs-CZ" altLang="cs-CZ" sz="1800" dirty="0"/>
              <a:t> </a:t>
            </a: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9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VÚPS</a:t>
            </a:r>
            <a:r>
              <a:rPr lang="cs-CZ" altLang="cs-CZ" sz="1800" dirty="0"/>
              <a:t>V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Zpráva</a:t>
            </a:r>
            <a:r>
              <a:rPr lang="en-US" altLang="cs-CZ" sz="1800" dirty="0"/>
              <a:t> o </a:t>
            </a:r>
            <a:r>
              <a:rPr lang="en-US" altLang="cs-CZ" sz="1800" dirty="0" err="1"/>
              <a:t>rodině</a:t>
            </a:r>
            <a:r>
              <a:rPr lang="cs-CZ" altLang="cs-CZ" sz="1800" dirty="0"/>
              <a:t> 2020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Dostupné</a:t>
            </a:r>
            <a:r>
              <a:rPr lang="en-US" altLang="cs-CZ" sz="1800" dirty="0"/>
              <a:t> z </a:t>
            </a:r>
            <a:r>
              <a:rPr lang="en-US" altLang="cs-CZ" sz="1800" dirty="0">
                <a:hlinkClick r:id="rId4"/>
              </a:rPr>
              <a:t>https://www.mpsv.cz/documents/20142/225508/Zpr%C3%A1va%20o%20rodin%C4%9B%202020.pdf/c3bdc63d-9c95-497d-bded-6a15e9890abd</a:t>
            </a:r>
            <a:r>
              <a:rPr lang="cs-CZ" altLang="cs-CZ" sz="1800" dirty="0"/>
              <a:t> </a:t>
            </a:r>
            <a:endParaRPr lang="cs-CZ" altLang="cs-CZ" sz="1800" dirty="0"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900" dirty="0"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SIRIUS. 2020. Prognóza  vývoje situace pro rodiny s dětmi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a podpůrné služby. Dostupné z </a:t>
            </a:r>
            <a:r>
              <a:rPr lang="cs-CZ" altLang="cs-CZ" sz="1800" dirty="0">
                <a:hlinkClick r:id="rId5"/>
              </a:rPr>
              <a:t>https://www.nadacesirius.cz/vyzkumy/prognoza-dopadu-covid-19-na-rodiny-s-detmi</a:t>
            </a:r>
            <a:r>
              <a:rPr lang="cs-CZ" altLang="cs-CZ" sz="18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altLang="cs-CZ" sz="9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UNICEF. 2021. Chudoba po pandemii ohrožuje 35 tisíc dětí v Česku. Dostupné z </a:t>
            </a:r>
            <a:r>
              <a:rPr lang="cs-CZ" altLang="cs-CZ" sz="1800" dirty="0">
                <a:hlinkClick r:id="rId6"/>
              </a:rPr>
              <a:t>https://www.unicef.cz/unicef-chudoba-po-pandemii-ohrozuje-35-tisic-deti-v-cesku/</a:t>
            </a:r>
            <a:r>
              <a:rPr lang="cs-CZ" altLang="cs-CZ" sz="18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altLang="cs-CZ" sz="9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>
                <a:hlinkClick r:id="rId7"/>
              </a:rPr>
              <a:t>https://www.mpsv.cz/web/cz/narodni-dotacni-tituly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>
                <a:hlinkClick r:id="rId7"/>
              </a:rPr>
              <a:t>http://www.dsmpsv.cz/</a:t>
            </a:r>
            <a:r>
              <a:rPr lang="cs-CZ" altLang="cs-CZ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>
                <a:hlinkClick r:id="rId8"/>
              </a:rPr>
              <a:t>http://www.rodinyvkrajich.mpsv.cz/cs/</a:t>
            </a: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>
                <a:hlinkClick r:id="rId9"/>
              </a:rPr>
              <a:t>http://www.rovnaodmena.cz/</a:t>
            </a:r>
            <a:r>
              <a:rPr lang="cs-CZ" altLang="cs-CZ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>
                <a:hlinkClick r:id="rId10"/>
              </a:rPr>
              <a:t>https://www.uradprace.cz/podpora-flexibilnich-forem-zamestnavani-flexi-</a:t>
            </a:r>
            <a:r>
              <a:rPr lang="cs-CZ" altLang="cs-CZ" sz="1800" dirty="0"/>
              <a:t> </a:t>
            </a:r>
            <a:r>
              <a:rPr lang="en-US" altLang="cs-CZ" sz="1800" dirty="0"/>
              <a:t> </a:t>
            </a: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>
                <a:hlinkClick r:id="rId11"/>
              </a:rPr>
              <a:t>https://www.mpsv.cz/</a:t>
            </a:r>
            <a:r>
              <a:rPr lang="cs-CZ" altLang="cs-CZ" sz="1800" dirty="0"/>
              <a:t> </a:t>
            </a:r>
            <a:endParaRPr lang="en-US" altLang="cs-CZ" sz="1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cs-CZ" sz="1800" dirty="0"/>
          </a:p>
          <a:p>
            <a:pPr algn="just" eaLnBrk="1" hangingPunct="1">
              <a:lnSpc>
                <a:spcPct val="90000"/>
              </a:lnSpc>
            </a:pPr>
            <a:endParaRPr lang="en-US" altLang="cs-CZ" sz="1800" dirty="0"/>
          </a:p>
        </p:txBody>
      </p:sp>
      <p:pic>
        <p:nvPicPr>
          <p:cNvPr id="24580" name="Picture 4" descr="pruh">
            <a:extLst>
              <a:ext uri="{FF2B5EF4-FFF2-40B4-BE49-F238E27FC236}">
                <a16:creationId xmlns:a16="http://schemas.microsoft.com/office/drawing/2014/main" id="{01AE8F17-7C31-4CC2-AB61-9F41F9058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Zástupný symbol pro číslo snímku 1">
            <a:extLst>
              <a:ext uri="{FF2B5EF4-FFF2-40B4-BE49-F238E27FC236}">
                <a16:creationId xmlns:a16="http://schemas.microsoft.com/office/drawing/2014/main" id="{9B16AA10-009B-4C09-81A7-C1004D81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E3D4FC-22BE-45ED-B6E0-4A44D44632CB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DA2B80-DD6E-4674-85F3-E9BB507D9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br>
              <a:rPr lang="cs-CZ" altLang="cs-CZ" sz="4000" dirty="0">
                <a:solidFill>
                  <a:schemeClr val="tx2"/>
                </a:solidFill>
              </a:rPr>
            </a:br>
            <a:br>
              <a:rPr lang="cs-CZ" altLang="cs-CZ" sz="4000" dirty="0">
                <a:solidFill>
                  <a:schemeClr val="tx2"/>
                </a:solidFill>
              </a:rPr>
            </a:br>
            <a:r>
              <a:rPr lang="cs-CZ" altLang="cs-CZ" sz="3200" b="1" dirty="0">
                <a:solidFill>
                  <a:schemeClr val="tx2"/>
                </a:solidFill>
              </a:rPr>
              <a:t>Děkuji Vám za pozornost.</a:t>
            </a:r>
            <a:endParaRPr lang="cs-CZ" altLang="cs-CZ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cs-CZ" altLang="cs-CZ" b="1" dirty="0">
              <a:solidFill>
                <a:schemeClr val="tx2"/>
              </a:solidFill>
            </a:endParaRPr>
          </a:p>
          <a:p>
            <a:pPr algn="ctr">
              <a:defRPr/>
            </a:pPr>
            <a:br>
              <a:rPr lang="cs-CZ" altLang="cs-CZ" b="1" dirty="0">
                <a:solidFill>
                  <a:schemeClr val="tx2"/>
                </a:solidFill>
              </a:rPr>
            </a:br>
            <a:endParaRPr lang="cs-CZ" altLang="cs-CZ" b="1" dirty="0">
              <a:solidFill>
                <a:schemeClr val="tx2"/>
              </a:solidFill>
            </a:endParaRPr>
          </a:p>
          <a:p>
            <a:pPr algn="ctr">
              <a:defRPr/>
            </a:pPr>
            <a:br>
              <a:rPr lang="cs-CZ" altLang="cs-CZ" b="1" dirty="0">
                <a:solidFill>
                  <a:schemeClr val="tx2"/>
                </a:solidFill>
              </a:rPr>
            </a:br>
            <a:r>
              <a:rPr lang="cs-CZ" b="1" dirty="0"/>
              <a:t>Mgr. Kamila Vlčková</a:t>
            </a:r>
            <a:endParaRPr lang="cs-CZ" dirty="0"/>
          </a:p>
          <a:p>
            <a:pPr algn="ctr">
              <a:defRPr/>
            </a:pPr>
            <a:r>
              <a:rPr lang="cs-CZ" dirty="0"/>
              <a:t>Odbor rodinné politiky a ochrany práv dětí</a:t>
            </a:r>
          </a:p>
          <a:p>
            <a:pPr algn="ctr">
              <a:defRPr/>
            </a:pPr>
            <a:r>
              <a:rPr lang="cs-CZ" dirty="0"/>
              <a:t>Ministerstvo práce a sociálních věcí </a:t>
            </a:r>
          </a:p>
          <a:p>
            <a:pPr algn="ctr">
              <a:defRPr/>
            </a:pPr>
            <a:r>
              <a:rPr lang="cs-CZ" dirty="0"/>
              <a:t>Na Poříčním právu 1</a:t>
            </a:r>
          </a:p>
          <a:p>
            <a:pPr algn="ctr">
              <a:defRPr/>
            </a:pPr>
            <a:r>
              <a:rPr lang="cs-CZ" dirty="0"/>
              <a:t>128 01 Praha 2</a:t>
            </a:r>
          </a:p>
          <a:p>
            <a:pPr algn="ctr">
              <a:defRPr/>
            </a:pPr>
            <a:r>
              <a:rPr lang="cs-CZ" dirty="0"/>
              <a:t>E-mail: </a:t>
            </a:r>
            <a:r>
              <a:rPr lang="cs-CZ" u="sng" dirty="0">
                <a:solidFill>
                  <a:srgbClr val="0070C0"/>
                </a:solidFill>
              </a:rPr>
              <a:t>kamila.vlckova@mpsv.cz</a:t>
            </a: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br>
              <a:rPr lang="cs-CZ" altLang="cs-CZ" sz="4000" b="1" dirty="0">
                <a:solidFill>
                  <a:schemeClr val="tx2"/>
                </a:solidFill>
              </a:rPr>
            </a:br>
            <a:br>
              <a:rPr lang="cs-CZ" altLang="cs-CZ" sz="4000" b="1" dirty="0">
                <a:solidFill>
                  <a:schemeClr val="tx2"/>
                </a:solidFill>
              </a:rPr>
            </a:br>
            <a:br>
              <a:rPr lang="cs-CZ" altLang="cs-CZ" sz="4000" b="1" dirty="0">
                <a:solidFill>
                  <a:schemeClr val="tx2"/>
                </a:solidFill>
              </a:rPr>
            </a:br>
            <a:br>
              <a:rPr lang="cs-CZ" altLang="cs-CZ" sz="4000" dirty="0">
                <a:solidFill>
                  <a:schemeClr val="tx2"/>
                </a:solidFill>
              </a:rPr>
            </a:br>
            <a:endParaRPr lang="cs-CZ" altLang="cs-CZ" dirty="0">
              <a:solidFill>
                <a:schemeClr val="tx2"/>
              </a:solidFill>
            </a:endParaRPr>
          </a:p>
        </p:txBody>
      </p:sp>
      <p:pic>
        <p:nvPicPr>
          <p:cNvPr id="26627" name="Picture 4" descr="pruh">
            <a:extLst>
              <a:ext uri="{FF2B5EF4-FFF2-40B4-BE49-F238E27FC236}">
                <a16:creationId xmlns:a16="http://schemas.microsoft.com/office/drawing/2014/main" id="{59785273-6591-4111-ADF2-F2BEE0B78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Zástupný symbol pro číslo snímku 1">
            <a:extLst>
              <a:ext uri="{FF2B5EF4-FFF2-40B4-BE49-F238E27FC236}">
                <a16:creationId xmlns:a16="http://schemas.microsoft.com/office/drawing/2014/main" id="{B5F83686-A02B-4D20-8FEC-10E1AC5E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709607-1607-41DC-8DB7-2A4FABC26A51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C2B4764-7B42-4644-912A-C6C51B6DF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66713"/>
            <a:ext cx="7848600" cy="936625"/>
          </a:xfrm>
        </p:spPr>
        <p:txBody>
          <a:bodyPr/>
          <a:lstStyle/>
          <a:p>
            <a:r>
              <a:rPr lang="cs-CZ" altLang="cs-CZ" sz="3600" b="1" dirty="0">
                <a:solidFill>
                  <a:schemeClr val="accent2"/>
                </a:solidFill>
              </a:rPr>
              <a:t>Obsah přednášky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81F9CE-BEA2-4BEA-B670-3400998A01D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7863" y="1466850"/>
            <a:ext cx="8070850" cy="5229225"/>
          </a:xfrm>
        </p:spPr>
        <p:txBody>
          <a:bodyPr/>
          <a:lstStyle/>
          <a:p>
            <a:pPr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2200" kern="1200" dirty="0">
                <a:solidFill>
                  <a:prstClr val="black"/>
                </a:solidFill>
              </a:rPr>
              <a:t>informace a novinky z rodinné politiky na státní úrovni:</a:t>
            </a:r>
          </a:p>
          <a:p>
            <a:pPr lvl="1"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1800" kern="1200" dirty="0">
                <a:solidFill>
                  <a:prstClr val="black"/>
                </a:solidFill>
              </a:rPr>
              <a:t>hlavní dokumenty</a:t>
            </a:r>
          </a:p>
          <a:p>
            <a:pPr lvl="1"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1800" kern="1200" dirty="0">
                <a:solidFill>
                  <a:prstClr val="black"/>
                </a:solidFill>
              </a:rPr>
              <a:t>legislativa</a:t>
            </a:r>
          </a:p>
          <a:p>
            <a:pPr lvl="1"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1800" kern="1200" dirty="0"/>
              <a:t>systémové</a:t>
            </a:r>
            <a:r>
              <a:rPr lang="cs-CZ" sz="1800" kern="1200" dirty="0">
                <a:solidFill>
                  <a:srgbClr val="FF0000"/>
                </a:solidFill>
              </a:rPr>
              <a:t> </a:t>
            </a:r>
            <a:r>
              <a:rPr lang="cs-CZ" sz="1800" kern="1200" dirty="0">
                <a:solidFill>
                  <a:prstClr val="black"/>
                </a:solidFill>
              </a:rPr>
              <a:t>projekty </a:t>
            </a:r>
          </a:p>
          <a:p>
            <a:pPr lvl="1"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1800" kern="1200" dirty="0">
                <a:solidFill>
                  <a:prstClr val="black"/>
                </a:solidFill>
              </a:rPr>
              <a:t>národní dotační tituly</a:t>
            </a:r>
          </a:p>
          <a:p>
            <a:pPr marL="514350" lvl="1" indent="0">
              <a:buClr>
                <a:srgbClr val="4F81BD"/>
              </a:buClr>
              <a:buFontTx/>
              <a:buNone/>
              <a:defRPr/>
            </a:pPr>
            <a:r>
              <a:rPr lang="cs-CZ" sz="1800" kern="1200" dirty="0">
                <a:solidFill>
                  <a:prstClr val="black"/>
                </a:solidFill>
              </a:rPr>
              <a:t> </a:t>
            </a:r>
          </a:p>
          <a:p>
            <a:pPr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2200" kern="1200" dirty="0">
                <a:solidFill>
                  <a:prstClr val="black"/>
                </a:solidFill>
              </a:rPr>
              <a:t>opatření během pandemie COVID-19</a:t>
            </a:r>
          </a:p>
          <a:p>
            <a:pPr indent="-228600">
              <a:buClr>
                <a:srgbClr val="4F81BD"/>
              </a:buClr>
              <a:buFont typeface="Arial" charset="0"/>
              <a:buChar char="•"/>
              <a:defRPr/>
            </a:pPr>
            <a:endParaRPr lang="cs-CZ" sz="2200" kern="1200" dirty="0">
              <a:solidFill>
                <a:prstClr val="black"/>
              </a:solidFill>
            </a:endParaRPr>
          </a:p>
          <a:p>
            <a:pPr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2200" kern="1200" dirty="0">
                <a:solidFill>
                  <a:prstClr val="black"/>
                </a:solidFill>
              </a:rPr>
              <a:t>vliv pandemie COVID-19 na rodiny</a:t>
            </a:r>
          </a:p>
          <a:p>
            <a:pPr marL="114300" indent="0">
              <a:buClr>
                <a:srgbClr val="4F81BD"/>
              </a:buClr>
              <a:buFontTx/>
              <a:buNone/>
              <a:defRPr/>
            </a:pPr>
            <a:endParaRPr lang="cs-CZ" sz="2200" kern="1200" dirty="0">
              <a:solidFill>
                <a:prstClr val="black"/>
              </a:solidFill>
            </a:endParaRPr>
          </a:p>
          <a:p>
            <a:pPr indent="-228600">
              <a:buClr>
                <a:srgbClr val="4F81BD"/>
              </a:buClr>
              <a:buFont typeface="Arial" charset="0"/>
              <a:buChar char="•"/>
              <a:defRPr/>
            </a:pPr>
            <a:r>
              <a:rPr lang="cs-CZ" sz="2200" kern="1200" dirty="0">
                <a:solidFill>
                  <a:prstClr val="black"/>
                </a:solidFill>
              </a:rPr>
              <a:t>rodinná politika - výhled do budoucna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6148" name="Picture 4" descr="pruh">
            <a:extLst>
              <a:ext uri="{FF2B5EF4-FFF2-40B4-BE49-F238E27FC236}">
                <a16:creationId xmlns:a16="http://schemas.microsoft.com/office/drawing/2014/main" id="{EE238FDE-2466-423E-9702-706291D85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Zástupný symbol pro číslo snímku 1">
            <a:extLst>
              <a:ext uri="{FF2B5EF4-FFF2-40B4-BE49-F238E27FC236}">
                <a16:creationId xmlns:a16="http://schemas.microsoft.com/office/drawing/2014/main" id="{97A7C9E8-E422-432A-8B59-7B41634E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868148-9318-40F8-922D-B336D3C1761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A943BED-56C7-4C82-869D-FFD59C0083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333375"/>
            <a:ext cx="8029575" cy="936625"/>
          </a:xfrm>
        </p:spPr>
        <p:txBody>
          <a:bodyPr/>
          <a:lstStyle/>
          <a:p>
            <a:r>
              <a:rPr lang="cs-CZ" altLang="cs-CZ" sz="3600" b="1">
                <a:solidFill>
                  <a:schemeClr val="accent2"/>
                </a:solidFill>
              </a:rPr>
              <a:t>Hlavní veřejně-politické dokumenty k rodinné politice v ČR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3BAD1E9-00F9-4E3A-A599-82BA0949D4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00112" y="1621308"/>
            <a:ext cx="7786688" cy="523669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Funkční rodiny: </a:t>
            </a:r>
          </a:p>
          <a:p>
            <a:pPr lvl="1">
              <a:defRPr/>
            </a:pPr>
            <a:r>
              <a:rPr lang="cs-CZ" sz="2000" b="1" dirty="0"/>
              <a:t>Koncepce rodinné politiky (2017)</a:t>
            </a:r>
          </a:p>
          <a:p>
            <a:pPr lvl="1">
              <a:defRPr/>
            </a:pPr>
            <a:r>
              <a:rPr lang="cs-CZ" sz="2000" dirty="0"/>
              <a:t>dle usnesení vlády má být v r. 2022 vládě předložena aktualizovaná koncepce</a:t>
            </a:r>
          </a:p>
          <a:p>
            <a:pPr>
              <a:defRPr/>
            </a:pPr>
            <a:endParaRPr lang="cs-CZ" sz="800" dirty="0"/>
          </a:p>
          <a:p>
            <a:pPr>
              <a:defRPr/>
            </a:pPr>
            <a:r>
              <a:rPr lang="cs-CZ" sz="2400" dirty="0"/>
              <a:t>Ohrožené rodiny: </a:t>
            </a:r>
          </a:p>
          <a:p>
            <a:pPr lvl="1">
              <a:defRPr/>
            </a:pPr>
            <a:r>
              <a:rPr lang="cs-CZ" sz="2000" b="1" dirty="0"/>
              <a:t>Národní strategie ochrany práv dětí 2021-2029 (2020)</a:t>
            </a:r>
            <a:endParaRPr lang="cs-CZ" sz="1600" b="1" dirty="0"/>
          </a:p>
          <a:p>
            <a:pPr marL="114300" indent="0">
              <a:buFontTx/>
              <a:buNone/>
              <a:defRPr/>
            </a:pPr>
            <a:endParaRPr lang="cs-CZ" sz="1400" dirty="0"/>
          </a:p>
          <a:p>
            <a:pPr>
              <a:defRPr/>
            </a:pPr>
            <a:r>
              <a:rPr lang="cs-CZ" sz="2000" b="1" dirty="0"/>
              <a:t>Strategie rovnosti žen a mužů na léta 2021 – 2030</a:t>
            </a:r>
          </a:p>
          <a:p>
            <a:pPr marL="457200" lvl="1" indent="0">
              <a:buNone/>
              <a:defRPr/>
            </a:pPr>
            <a:endParaRPr lang="cs-CZ" sz="1400" b="1" dirty="0"/>
          </a:p>
          <a:p>
            <a:pPr>
              <a:defRPr/>
            </a:pPr>
            <a:r>
              <a:rPr lang="cs-CZ" sz="2400" dirty="0"/>
              <a:t>VÚPSV – analytické studie:</a:t>
            </a:r>
          </a:p>
          <a:p>
            <a:pPr lvl="1">
              <a:defRPr/>
            </a:pPr>
            <a:r>
              <a:rPr lang="cs-CZ" sz="2000" b="1" dirty="0"/>
              <a:t>Zpráva o rodině 2020</a:t>
            </a:r>
          </a:p>
          <a:p>
            <a:pPr lvl="2">
              <a:defRPr/>
            </a:pPr>
            <a:r>
              <a:rPr lang="cs-CZ" sz="1600" dirty="0"/>
              <a:t>v r. 2022 začnou přípravy na další zprávě, která bude vládě předložena v r. 2023,</a:t>
            </a:r>
          </a:p>
          <a:p>
            <a:pPr lvl="1">
              <a:defRPr/>
            </a:pPr>
            <a:r>
              <a:rPr lang="cs-CZ" sz="2000" dirty="0"/>
              <a:t>tematicky zaměřené výzkumné zprávy.</a:t>
            </a:r>
          </a:p>
          <a:p>
            <a:pPr>
              <a:defRPr/>
            </a:pPr>
            <a:endParaRPr lang="cs-CZ" sz="2000" b="1" dirty="0"/>
          </a:p>
          <a:p>
            <a:pPr marL="0" indent="0">
              <a:buFontTx/>
              <a:buNone/>
              <a:defRPr/>
            </a:pPr>
            <a:endParaRPr lang="cs-CZ" sz="2400" dirty="0"/>
          </a:p>
          <a:p>
            <a:pPr marL="0" indent="0">
              <a:buFontTx/>
              <a:buNone/>
              <a:defRPr/>
            </a:pPr>
            <a:endParaRPr 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8196" name="Picture 4" descr="pruh">
            <a:extLst>
              <a:ext uri="{FF2B5EF4-FFF2-40B4-BE49-F238E27FC236}">
                <a16:creationId xmlns:a16="http://schemas.microsoft.com/office/drawing/2014/main" id="{EAF19E0B-0596-4ED5-908E-91260E086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Zástupný symbol pro číslo snímku 1">
            <a:extLst>
              <a:ext uri="{FF2B5EF4-FFF2-40B4-BE49-F238E27FC236}">
                <a16:creationId xmlns:a16="http://schemas.microsoft.com/office/drawing/2014/main" id="{74E27FC2-655B-490A-8D10-5F38C011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5AA90-AB0B-472A-80A9-BA235D5D1C3B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C37EC31-9564-4C13-AE12-EE1957ECA1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543"/>
            <a:ext cx="7848600" cy="936625"/>
          </a:xfrm>
        </p:spPr>
        <p:txBody>
          <a:bodyPr/>
          <a:lstStyle/>
          <a:p>
            <a:r>
              <a:rPr lang="cs-CZ" altLang="cs-CZ" sz="3600" b="1" dirty="0">
                <a:solidFill>
                  <a:schemeClr val="accent2"/>
                </a:solidFill>
              </a:rPr>
              <a:t>Legislativa – novinky z roku 2021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DA6D072-FFEE-4B28-B7F0-C180E4C5F4C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54050" y="714375"/>
            <a:ext cx="8570913" cy="6027738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endParaRPr lang="cs-CZ" sz="1400" dirty="0"/>
          </a:p>
          <a:p>
            <a:pPr>
              <a:defRPr/>
            </a:pPr>
            <a:r>
              <a:rPr lang="cs-CZ" sz="2200" b="1" dirty="0"/>
              <a:t>Novela zákona o dětských skupinách </a:t>
            </a:r>
            <a:r>
              <a:rPr lang="cs-CZ" sz="2200" dirty="0"/>
              <a:t>(účinná od 1. 10. 2021):</a:t>
            </a:r>
            <a:endParaRPr lang="cs-CZ" sz="2400" dirty="0"/>
          </a:p>
          <a:p>
            <a:pPr lvl="1">
              <a:defRPr/>
            </a:pPr>
            <a:r>
              <a:rPr lang="cs-CZ" sz="2000" dirty="0"/>
              <a:t>zavádí systémové financování ze státního rozpočtu,</a:t>
            </a:r>
          </a:p>
          <a:p>
            <a:pPr lvl="1">
              <a:defRPr/>
            </a:pPr>
            <a:r>
              <a:rPr lang="cs-CZ" sz="2000" dirty="0"/>
              <a:t>stávající poskytovatelé mají přechodné období na přizpůsobení se změnám: </a:t>
            </a:r>
          </a:p>
          <a:p>
            <a:pPr lvl="2">
              <a:defRPr/>
            </a:pPr>
            <a:r>
              <a:rPr lang="cs-CZ" sz="1800" dirty="0"/>
              <a:t>odborná způsobilost zdravotníka nebo chůvy v DS aspoň u jedné osoby a vypuštění profesí bez maturity (ošetřovatel, pracovník v sociálních službách) </a:t>
            </a:r>
            <a:r>
              <a:rPr lang="cs-CZ" sz="1800" u="sng" dirty="0"/>
              <a:t>do 1. října 2024</a:t>
            </a:r>
            <a:r>
              <a:rPr lang="cs-CZ" sz="1800" dirty="0"/>
              <a:t>;</a:t>
            </a:r>
          </a:p>
          <a:p>
            <a:pPr lvl="2">
              <a:defRPr/>
            </a:pPr>
            <a:r>
              <a:rPr lang="cs-CZ" sz="1800" dirty="0"/>
              <a:t>odborná způsobilost pedagoga na 20h týdně až </a:t>
            </a:r>
            <a:r>
              <a:rPr lang="cs-CZ" sz="1800" u="sng" dirty="0"/>
              <a:t>do 1. října 2026</a:t>
            </a:r>
            <a:r>
              <a:rPr lang="cs-CZ" sz="1800" dirty="0"/>
              <a:t> (týká se dětí starších 3 let);</a:t>
            </a:r>
          </a:p>
          <a:p>
            <a:pPr lvl="2">
              <a:defRPr/>
            </a:pPr>
            <a:r>
              <a:rPr lang="cs-CZ" sz="1800" dirty="0"/>
              <a:t>hygienické požadavky a požární ochrana </a:t>
            </a:r>
            <a:r>
              <a:rPr lang="cs-CZ" sz="1800" u="sng" dirty="0"/>
              <a:t>do 1. října 2023</a:t>
            </a:r>
            <a:r>
              <a:rPr lang="cs-CZ" sz="1800" dirty="0"/>
              <a:t>;</a:t>
            </a:r>
          </a:p>
          <a:p>
            <a:pPr lvl="2">
              <a:defRPr/>
            </a:pPr>
            <a:r>
              <a:rPr lang="cs-CZ" sz="1800" dirty="0"/>
              <a:t>užívání názvu dětská skupina </a:t>
            </a:r>
            <a:r>
              <a:rPr lang="cs-CZ" sz="1800" u="sng" dirty="0"/>
              <a:t>do 1. října 2024</a:t>
            </a:r>
            <a:r>
              <a:rPr lang="cs-CZ" sz="1800" dirty="0"/>
              <a:t>.</a:t>
            </a:r>
          </a:p>
          <a:p>
            <a:pPr marL="457200" lvl="1" indent="0">
              <a:buFontTx/>
              <a:buNone/>
              <a:defRPr/>
            </a:pPr>
            <a:endParaRPr lang="cs-CZ" sz="800" dirty="0"/>
          </a:p>
          <a:p>
            <a:pPr>
              <a:defRPr/>
            </a:pPr>
            <a:r>
              <a:rPr lang="cs-CZ" sz="2200" b="1" dirty="0"/>
              <a:t>Novela zákona o soc. </a:t>
            </a:r>
            <a:r>
              <a:rPr lang="cs-CZ" sz="2200" b="1" dirty="0" err="1"/>
              <a:t>pr</a:t>
            </a:r>
            <a:r>
              <a:rPr lang="cs-CZ" sz="2200" b="1" dirty="0"/>
              <a:t>. ochraně dětí </a:t>
            </a:r>
            <a:r>
              <a:rPr lang="cs-CZ" sz="2200" dirty="0"/>
              <a:t>(účinná od 1. 1. 2022):</a:t>
            </a:r>
            <a:endParaRPr lang="cs-CZ" sz="2200" b="1" dirty="0"/>
          </a:p>
          <a:p>
            <a:pPr lvl="1">
              <a:defRPr/>
            </a:pPr>
            <a:r>
              <a:rPr lang="cs-CZ" sz="2000" dirty="0"/>
              <a:t>omezování ústavní péče u dětí do 3 let,</a:t>
            </a:r>
          </a:p>
          <a:p>
            <a:pPr lvl="1">
              <a:defRPr/>
            </a:pPr>
            <a:r>
              <a:rPr lang="cs-CZ" sz="2000" dirty="0"/>
              <a:t>posílení pěstounské péče,</a:t>
            </a:r>
          </a:p>
          <a:p>
            <a:pPr lvl="1">
              <a:defRPr/>
            </a:pPr>
            <a:r>
              <a:rPr lang="cs-CZ" sz="2000" dirty="0"/>
              <a:t>stabilnější financování ZDVOPŮ,</a:t>
            </a:r>
          </a:p>
          <a:p>
            <a:pPr lvl="1">
              <a:defRPr/>
            </a:pPr>
            <a:r>
              <a:rPr lang="cs-CZ" sz="2000" dirty="0"/>
              <a:t>podpora mladých dospělých odcházejících z ústavní či náhradní rodinné péče.</a:t>
            </a:r>
          </a:p>
          <a:p>
            <a:pPr lvl="1">
              <a:defRPr/>
            </a:pPr>
            <a:endParaRPr lang="cs-CZ" sz="2000" dirty="0"/>
          </a:p>
          <a:p>
            <a:pPr lvl="1">
              <a:defRPr/>
            </a:pPr>
            <a:endParaRPr lang="cs-CZ" sz="2000" dirty="0"/>
          </a:p>
          <a:p>
            <a:pPr lvl="1">
              <a:defRPr/>
            </a:pPr>
            <a:endParaRPr lang="cs-CZ" sz="2000" dirty="0"/>
          </a:p>
          <a:p>
            <a:pPr>
              <a:defRPr/>
            </a:pPr>
            <a:endParaRPr lang="cs-CZ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10244" name="Picture 4" descr="pruh">
            <a:extLst>
              <a:ext uri="{FF2B5EF4-FFF2-40B4-BE49-F238E27FC236}">
                <a16:creationId xmlns:a16="http://schemas.microsoft.com/office/drawing/2014/main" id="{75E15A5E-6E5E-4A25-B7E7-CE00E442F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Zástupný symbol pro číslo snímku 1">
            <a:extLst>
              <a:ext uri="{FF2B5EF4-FFF2-40B4-BE49-F238E27FC236}">
                <a16:creationId xmlns:a16="http://schemas.microsoft.com/office/drawing/2014/main" id="{BE5E53ED-5542-4D51-8CC3-CF6B2E22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DB97EB-E7CE-4290-B554-30216CC0442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ADF992C-C877-4652-8EF4-01EF073AA6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95338" y="136525"/>
            <a:ext cx="7848600" cy="936625"/>
          </a:xfrm>
        </p:spPr>
        <p:txBody>
          <a:bodyPr/>
          <a:lstStyle/>
          <a:p>
            <a:r>
              <a:rPr lang="cs-CZ" altLang="cs-CZ" sz="3600" b="1">
                <a:solidFill>
                  <a:schemeClr val="accent2"/>
                </a:solidFill>
              </a:rPr>
              <a:t>Legislativa – novinky z roku 2021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D2F8A8-1A47-41FD-9AC0-F0B2E9CFA0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13150"/>
            <a:ext cx="8278688" cy="5484202"/>
          </a:xfrm>
        </p:spPr>
        <p:txBody>
          <a:bodyPr/>
          <a:lstStyle/>
          <a:p>
            <a:pPr marL="114300" indent="0">
              <a:buFontTx/>
              <a:buNone/>
              <a:defRPr/>
            </a:pPr>
            <a:endParaRPr lang="cs-CZ" sz="600" b="1" dirty="0"/>
          </a:p>
          <a:p>
            <a:pPr>
              <a:defRPr/>
            </a:pPr>
            <a:r>
              <a:rPr lang="cs-CZ" sz="2200" b="1" dirty="0"/>
              <a:t>Sdílené pracovní místo </a:t>
            </a:r>
            <a:r>
              <a:rPr lang="cs-CZ" sz="2200" dirty="0"/>
              <a:t>(od 1. 1. 2021):</a:t>
            </a:r>
          </a:p>
          <a:p>
            <a:pPr lvl="1">
              <a:defRPr/>
            </a:pPr>
            <a:r>
              <a:rPr lang="cs-CZ" sz="2000" dirty="0"/>
              <a:t>na 1 pracovní pozici 2 či více zaměstnanců s kratší pracovní dobou a stejnou náplní práce, </a:t>
            </a:r>
          </a:p>
          <a:p>
            <a:pPr lvl="1">
              <a:defRPr/>
            </a:pPr>
            <a:r>
              <a:rPr lang="cs-CZ" sz="2000" dirty="0"/>
              <a:t>projekt FLEXI.</a:t>
            </a:r>
          </a:p>
          <a:p>
            <a:pPr>
              <a:defRPr/>
            </a:pPr>
            <a:endParaRPr lang="cs-CZ" sz="1050" b="1" dirty="0"/>
          </a:p>
          <a:p>
            <a:pPr>
              <a:defRPr/>
            </a:pPr>
            <a:r>
              <a:rPr lang="cs-CZ" sz="2200" b="1" dirty="0"/>
              <a:t>Náhradní výživné</a:t>
            </a:r>
            <a:r>
              <a:rPr lang="cs-CZ" sz="2200" dirty="0"/>
              <a:t> (od 1. 7. 2021):</a:t>
            </a:r>
            <a:r>
              <a:rPr lang="cs-CZ" sz="2200" b="1" dirty="0"/>
              <a:t> </a:t>
            </a:r>
          </a:p>
          <a:p>
            <a:pPr lvl="1">
              <a:defRPr/>
            </a:pPr>
            <a:r>
              <a:rPr lang="cs-CZ" sz="2000" dirty="0"/>
              <a:t>sociální dávka pro samoživitele a samoživitelky, </a:t>
            </a:r>
          </a:p>
          <a:p>
            <a:pPr lvl="1">
              <a:defRPr/>
            </a:pPr>
            <a:r>
              <a:rPr lang="cs-CZ" sz="2000" dirty="0"/>
              <a:t>žádost se podává na ÚP ČR,</a:t>
            </a:r>
          </a:p>
          <a:p>
            <a:pPr lvl="1">
              <a:defRPr/>
            </a:pPr>
            <a:r>
              <a:rPr lang="cs-CZ" sz="2000" dirty="0"/>
              <a:t>vypláceno v případě, kdy jeden z rodičů neplatí (zcela či částečně) soudem stanovené výživné a je podán návrh na exekuci nebo návrh na soudní výkon rozhodnutí,</a:t>
            </a:r>
          </a:p>
          <a:p>
            <a:pPr lvl="1">
              <a:defRPr/>
            </a:pPr>
            <a:r>
              <a:rPr lang="cs-CZ" sz="2000" dirty="0"/>
              <a:t>vypláceno v soudem stanovené výši (max. však 3 000 Kč), </a:t>
            </a:r>
          </a:p>
          <a:p>
            <a:pPr lvl="1">
              <a:defRPr/>
            </a:pPr>
            <a:r>
              <a:rPr lang="cs-CZ" sz="2000" dirty="0"/>
              <a:t>poskytováno max. po dobu 24 výplat. </a:t>
            </a:r>
          </a:p>
          <a:p>
            <a:pPr lvl="1">
              <a:defRPr/>
            </a:pPr>
            <a:endParaRPr lang="cs-CZ" sz="2000" dirty="0"/>
          </a:p>
          <a:p>
            <a:pPr marL="0" indent="0">
              <a:buFontTx/>
              <a:buNone/>
              <a:defRPr/>
            </a:pPr>
            <a:endParaRPr lang="cs-CZ" sz="1050" dirty="0"/>
          </a:p>
          <a:p>
            <a:pPr lvl="1">
              <a:defRPr/>
            </a:pPr>
            <a:endParaRPr lang="pl-PL" sz="2000" dirty="0"/>
          </a:p>
          <a:p>
            <a:pPr>
              <a:defRPr/>
            </a:pPr>
            <a:endParaRPr lang="cs-CZ" sz="2400" dirty="0"/>
          </a:p>
          <a:p>
            <a:pPr lvl="1">
              <a:defRPr/>
            </a:pPr>
            <a:endParaRPr lang="cs-CZ" sz="2000" dirty="0"/>
          </a:p>
          <a:p>
            <a:pPr>
              <a:defRPr/>
            </a:pPr>
            <a:endParaRPr lang="cs-CZ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12292" name="Picture 4" descr="pruh">
            <a:extLst>
              <a:ext uri="{FF2B5EF4-FFF2-40B4-BE49-F238E27FC236}">
                <a16:creationId xmlns:a16="http://schemas.microsoft.com/office/drawing/2014/main" id="{3CD013B6-1A1C-4F15-ADD0-C38CE0990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Zástupný symbol pro číslo snímku 1">
            <a:extLst>
              <a:ext uri="{FF2B5EF4-FFF2-40B4-BE49-F238E27FC236}">
                <a16:creationId xmlns:a16="http://schemas.microsoft.com/office/drawing/2014/main" id="{F6B9018D-9FCE-4C36-B975-463F42C2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01142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AC819-B912-46D7-B89F-F1A5E1EE750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82504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ADF992C-C877-4652-8EF4-01EF073AA6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09072" y="198024"/>
            <a:ext cx="7848600" cy="936625"/>
          </a:xfrm>
        </p:spPr>
        <p:txBody>
          <a:bodyPr/>
          <a:lstStyle/>
          <a:p>
            <a:r>
              <a:rPr lang="cs-CZ" altLang="cs-CZ" sz="3600" b="1" dirty="0">
                <a:solidFill>
                  <a:schemeClr val="accent2"/>
                </a:solidFill>
              </a:rPr>
              <a:t>Legislativa – novinky z roku 2021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D2F8A8-1A47-41FD-9AC0-F0B2E9CFA0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68760"/>
            <a:ext cx="8278688" cy="4896544"/>
          </a:xfrm>
        </p:spPr>
        <p:txBody>
          <a:bodyPr/>
          <a:lstStyle/>
          <a:p>
            <a:pPr marL="114300" indent="0">
              <a:buFontTx/>
              <a:buNone/>
              <a:defRPr/>
            </a:pPr>
            <a:endParaRPr lang="cs-CZ" sz="600" b="1" dirty="0"/>
          </a:p>
          <a:p>
            <a:pPr>
              <a:defRPr/>
            </a:pPr>
            <a:r>
              <a:rPr lang="cs-CZ" sz="2200" dirty="0"/>
              <a:t>Úpravy </a:t>
            </a:r>
            <a:r>
              <a:rPr lang="cs-CZ" sz="2200" b="1" dirty="0"/>
              <a:t>rodičovského příspěvku </a:t>
            </a:r>
            <a:r>
              <a:rPr lang="cs-CZ" sz="2200" dirty="0"/>
              <a:t>(od 1. 7. 2021):</a:t>
            </a:r>
          </a:p>
          <a:p>
            <a:pPr lvl="1">
              <a:defRPr/>
            </a:pPr>
            <a:r>
              <a:rPr lang="pl-PL" sz="2000" dirty="0"/>
              <a:t>možnost dočerpání při narození dalšího dítěte (pokud alespoň jeden z rodičů pracuje).</a:t>
            </a:r>
          </a:p>
          <a:p>
            <a:pPr lvl="1">
              <a:defRPr/>
            </a:pPr>
            <a:endParaRPr lang="pl-PL" sz="2000" dirty="0"/>
          </a:p>
          <a:p>
            <a:pPr>
              <a:defRPr/>
            </a:pPr>
            <a:r>
              <a:rPr lang="pl-PL" sz="2200" dirty="0"/>
              <a:t>Úpravy </a:t>
            </a:r>
            <a:r>
              <a:rPr lang="pl-PL" sz="2200" b="1" dirty="0"/>
              <a:t>přídavku na dítě </a:t>
            </a:r>
            <a:r>
              <a:rPr lang="pl-PL" sz="2200" dirty="0"/>
              <a:t>(od 1. 7. 2021):</a:t>
            </a:r>
          </a:p>
          <a:p>
            <a:pPr lvl="1">
              <a:defRPr/>
            </a:pPr>
            <a:r>
              <a:rPr lang="pl-PL" sz="2000" dirty="0"/>
              <a:t>rozšíření okruhu příjemců (pro rodiny s max. 3,4 násobkem ŽM),</a:t>
            </a:r>
          </a:p>
          <a:p>
            <a:pPr lvl="1">
              <a:defRPr/>
            </a:pPr>
            <a:r>
              <a:rPr lang="pl-PL" sz="2000" dirty="0"/>
              <a:t>zvýšení částky o 26 %, motivační bonus zvýšen z 300 na 500 Kč.</a:t>
            </a:r>
          </a:p>
          <a:p>
            <a:pPr lvl="1">
              <a:defRPr/>
            </a:pPr>
            <a:endParaRPr lang="pl-PL" sz="2400" dirty="0"/>
          </a:p>
          <a:p>
            <a:pPr>
              <a:defRPr/>
            </a:pPr>
            <a:r>
              <a:rPr lang="cs-CZ" sz="2200" b="1" dirty="0"/>
              <a:t>Prodloužení otcovské </a:t>
            </a:r>
            <a:r>
              <a:rPr lang="cs-CZ" sz="2200" dirty="0"/>
              <a:t>z 5 na 10 dní (od 1. 1. 2022):</a:t>
            </a:r>
          </a:p>
          <a:p>
            <a:pPr lvl="1">
              <a:defRPr/>
            </a:pPr>
            <a:r>
              <a:rPr lang="cs-CZ" sz="2000" dirty="0"/>
              <a:t>otcovská poporodní péče od 1. 2. 2018,</a:t>
            </a:r>
          </a:p>
          <a:p>
            <a:pPr lvl="1">
              <a:defRPr/>
            </a:pPr>
            <a:r>
              <a:rPr lang="cs-CZ" sz="2000" dirty="0"/>
              <a:t>v roce 2020 ji využilo 45 916 mužů (cca 45 %).</a:t>
            </a:r>
          </a:p>
          <a:p>
            <a:pPr marL="457200" lvl="1" indent="0">
              <a:buFontTx/>
              <a:buNone/>
              <a:defRPr/>
            </a:pPr>
            <a:endParaRPr lang="cs-CZ" sz="1050" dirty="0"/>
          </a:p>
          <a:p>
            <a:pPr marL="0" indent="0">
              <a:buFontTx/>
              <a:buNone/>
              <a:defRPr/>
            </a:pPr>
            <a:endParaRPr lang="cs-CZ" sz="1050" dirty="0"/>
          </a:p>
          <a:p>
            <a:pPr lvl="1">
              <a:defRPr/>
            </a:pPr>
            <a:endParaRPr lang="cs-CZ" sz="2000" dirty="0"/>
          </a:p>
          <a:p>
            <a:pPr lvl="1">
              <a:defRPr/>
            </a:pPr>
            <a:endParaRPr lang="cs-CZ" sz="2000" dirty="0"/>
          </a:p>
          <a:p>
            <a:pPr>
              <a:defRPr/>
            </a:pPr>
            <a:endParaRPr lang="cs-CZ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12292" name="Picture 4" descr="pruh">
            <a:extLst>
              <a:ext uri="{FF2B5EF4-FFF2-40B4-BE49-F238E27FC236}">
                <a16:creationId xmlns:a16="http://schemas.microsoft.com/office/drawing/2014/main" id="{3CD013B6-1A1C-4F15-ADD0-C38CE0990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Zástupný symbol pro číslo snímku 1">
            <a:extLst>
              <a:ext uri="{FF2B5EF4-FFF2-40B4-BE49-F238E27FC236}">
                <a16:creationId xmlns:a16="http://schemas.microsoft.com/office/drawing/2014/main" id="{F6B9018D-9FCE-4C36-B975-463F42C2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01142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AC819-B912-46D7-B89F-F1A5E1EE750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28C0FA4-1DBA-4F2F-958E-E86B8DEC0B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5078" y="-9883"/>
            <a:ext cx="7848600" cy="936625"/>
          </a:xfrm>
        </p:spPr>
        <p:txBody>
          <a:bodyPr/>
          <a:lstStyle/>
          <a:p>
            <a:r>
              <a:rPr lang="cs-CZ" altLang="cs-CZ" sz="3600" b="1" dirty="0">
                <a:solidFill>
                  <a:schemeClr val="accent2"/>
                </a:solidFill>
              </a:rPr>
              <a:t>Projekty financované z ESF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1DE6716-824A-4707-AE91-7D78C5C1365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5338" y="936625"/>
            <a:ext cx="8353425" cy="5229225"/>
          </a:xfrm>
        </p:spPr>
        <p:txBody>
          <a:bodyPr/>
          <a:lstStyle/>
          <a:p>
            <a:pPr marL="114300" indent="0">
              <a:buFontTx/>
              <a:buNone/>
              <a:defRPr/>
            </a:pPr>
            <a:endParaRPr lang="cs-CZ" sz="600" b="1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14340" name="Picture 4" descr="pruh">
            <a:extLst>
              <a:ext uri="{FF2B5EF4-FFF2-40B4-BE49-F238E27FC236}">
                <a16:creationId xmlns:a16="http://schemas.microsoft.com/office/drawing/2014/main" id="{21DCEFA6-6B7F-40A2-B2D7-FDCF3D4C6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Zástupný symbol pro číslo snímku 1">
            <a:extLst>
              <a:ext uri="{FF2B5EF4-FFF2-40B4-BE49-F238E27FC236}">
                <a16:creationId xmlns:a16="http://schemas.microsoft.com/office/drawing/2014/main" id="{93A2B367-E2FF-4016-91B1-8E0E27FE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6DA970-4195-437E-93D0-00BA238DD72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092204A5-B0CA-47D3-895A-2792790BA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916138"/>
              </p:ext>
            </p:extLst>
          </p:nvPr>
        </p:nvGraphicFramePr>
        <p:xfrm>
          <a:off x="682625" y="764704"/>
          <a:ext cx="8461375" cy="61265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17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4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5116">
                <a:tc>
                  <a:txBody>
                    <a:bodyPr/>
                    <a:lstStyle/>
                    <a:p>
                      <a:r>
                        <a:rPr lang="cs-CZ" sz="1800" kern="1200" dirty="0"/>
                        <a:t>Podpora implementace dětských skupin</a:t>
                      </a:r>
                    </a:p>
                    <a:p>
                      <a:endParaRPr lang="cs-CZ" sz="300" kern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>
                          <a:solidFill>
                            <a:schemeClr val="bg1"/>
                          </a:solidFill>
                        </a:rPr>
                        <a:t>(realizace do 12/2022)</a:t>
                      </a:r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Cíl: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vzniku a fungování dětských skupin </a:t>
                      </a:r>
                      <a:endParaRPr lang="cs-CZ" sz="1800" dirty="0"/>
                    </a:p>
                    <a:p>
                      <a:pPr marL="1071563" marR="0" lvl="0" indent="-1071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Výstupy: </a:t>
                      </a:r>
                      <a:r>
                        <a:rPr lang="cs-CZ" sz="1800" dirty="0"/>
                        <a:t>komplexní poradenství a vzdělávání, metodická podpora, audit kvality atd.</a:t>
                      </a:r>
                    </a:p>
                    <a:p>
                      <a:pPr marL="985838" indent="0"/>
                      <a:r>
                        <a:rPr lang="cs-CZ" sz="1800" dirty="0"/>
                        <a:t>: V každém kraji metodik/metodička.</a:t>
                      </a:r>
                    </a:p>
                    <a:p>
                      <a:r>
                        <a:rPr lang="cs-CZ" sz="1800" b="1" dirty="0">
                          <a:solidFill>
                            <a:schemeClr val="accent4"/>
                          </a:solidFill>
                          <a:hlinkClick r:id="rId4"/>
                        </a:rPr>
                        <a:t>http://www.dsmpsv.cz/cs/</a:t>
                      </a:r>
                      <a:r>
                        <a:rPr lang="cs-CZ" sz="1800" b="1" dirty="0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</a:txBody>
                  <a:tcPr marL="91442" marR="91442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780">
                <a:tc>
                  <a:txBody>
                    <a:bodyPr/>
                    <a:lstStyle/>
                    <a:p>
                      <a:r>
                        <a:rPr lang="cs-CZ" sz="1800" dirty="0"/>
                        <a:t>Krajská rodinná politika</a:t>
                      </a:r>
                    </a:p>
                    <a:p>
                      <a:endParaRPr lang="cs-CZ" sz="3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>
                          <a:solidFill>
                            <a:schemeClr val="bg1"/>
                          </a:solidFill>
                        </a:rPr>
                        <a:t>(realizace do 6/2022)</a:t>
                      </a:r>
                    </a:p>
                    <a:p>
                      <a:r>
                        <a:rPr lang="cs-CZ" sz="1800" dirty="0"/>
                        <a:t> </a:t>
                      </a:r>
                      <a:endParaRPr lang="cs-CZ" sz="1800" i="1" dirty="0">
                        <a:solidFill>
                          <a:schemeClr val="accent4"/>
                        </a:solidFill>
                      </a:endParaRPr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542925" indent="-542925"/>
                      <a:r>
                        <a:rPr lang="cs-CZ" sz="1800" b="1" dirty="0"/>
                        <a:t>Cíl</a:t>
                      </a:r>
                      <a:r>
                        <a:rPr lang="cs-CZ" sz="1800" dirty="0"/>
                        <a:t>: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zlepšení koordinace celostátních a regionálních politik v oblasti podpory rodin</a:t>
                      </a:r>
                      <a:endParaRPr lang="cs-CZ" sz="1800" dirty="0"/>
                    </a:p>
                    <a:p>
                      <a:pPr marL="985838" indent="-985838"/>
                      <a:r>
                        <a:rPr lang="cs-CZ" sz="1800" b="1" dirty="0"/>
                        <a:t>Výstupy: </a:t>
                      </a:r>
                      <a:r>
                        <a:rPr lang="cs-CZ" sz="1800" dirty="0"/>
                        <a:t>Metodika RP na regionální a místní úrovni, návrhy koncepcí RP ve všech krajích, Sborník příkladů dobré praxe, atd. </a:t>
                      </a:r>
                    </a:p>
                    <a:p>
                      <a:pPr lvl="2"/>
                      <a:r>
                        <a:rPr lang="cs-CZ" sz="1800" dirty="0"/>
                        <a:t>: V každém kraji krajský poradce/poradkyně.</a:t>
                      </a:r>
                    </a:p>
                    <a:p>
                      <a:r>
                        <a:rPr lang="cs-CZ" sz="1800" b="1" dirty="0">
                          <a:solidFill>
                            <a:schemeClr val="accent4"/>
                          </a:solidFill>
                          <a:hlinkClick r:id="rId5"/>
                        </a:rPr>
                        <a:t>http://www.rodinyvkrajich.mpsv.cz/cs/</a:t>
                      </a:r>
                      <a:r>
                        <a:rPr lang="cs-CZ" sz="1800" b="1" dirty="0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</a:txBody>
                  <a:tcPr marL="91442" marR="91442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5116">
                <a:tc>
                  <a:txBody>
                    <a:bodyPr/>
                    <a:lstStyle/>
                    <a:p>
                      <a:r>
                        <a:rPr lang="cs-CZ" sz="1800" dirty="0"/>
                        <a:t>22 % k rovnosti</a:t>
                      </a:r>
                    </a:p>
                    <a:p>
                      <a:endParaRPr lang="cs-CZ" sz="300" dirty="0"/>
                    </a:p>
                    <a:p>
                      <a:r>
                        <a:rPr lang="cs-CZ" sz="1600" b="0" dirty="0">
                          <a:solidFill>
                            <a:schemeClr val="bg1"/>
                          </a:solidFill>
                        </a:rPr>
                        <a:t>(realizace do 12/2022)</a:t>
                      </a:r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536575" indent="-536575"/>
                      <a:r>
                        <a:rPr lang="cs-CZ" sz="1800" b="1" dirty="0"/>
                        <a:t>Cíl: </a:t>
                      </a:r>
                      <a:r>
                        <a:rPr lang="cs-CZ" sz="1800" dirty="0"/>
                        <a:t>řešení problému rozdílného odměňování žen a mužů v ČR</a:t>
                      </a:r>
                    </a:p>
                    <a:p>
                      <a:pPr marL="1073150" indent="-1073150"/>
                      <a:r>
                        <a:rPr lang="cs-CZ" sz="1800" b="1" dirty="0">
                          <a:solidFill>
                            <a:schemeClr val="accent4"/>
                          </a:solidFill>
                        </a:rPr>
                        <a:t>Výstupy: </a:t>
                      </a:r>
                      <a:r>
                        <a:rPr lang="cs-CZ" sz="1800" b="0" dirty="0">
                          <a:solidFill>
                            <a:schemeClr val="accent4"/>
                          </a:solidFill>
                        </a:rPr>
                        <a:t>mzdová a platová kalkulačka, </a:t>
                      </a:r>
                      <a:r>
                        <a:rPr lang="cs-CZ" sz="1800" b="0" dirty="0" err="1">
                          <a:solidFill>
                            <a:schemeClr val="accent4"/>
                          </a:solidFill>
                        </a:rPr>
                        <a:t>Logib</a:t>
                      </a:r>
                      <a:r>
                        <a:rPr lang="cs-CZ" sz="1800" b="0" dirty="0">
                          <a:solidFill>
                            <a:schemeClr val="accent4"/>
                          </a:solidFill>
                        </a:rPr>
                        <a:t>, legislativní analýzy atd. </a:t>
                      </a:r>
                    </a:p>
                    <a:p>
                      <a:r>
                        <a:rPr lang="cs-CZ" sz="1800" b="1" dirty="0">
                          <a:hlinkClick r:id="rId6"/>
                        </a:rPr>
                        <a:t>https://rovnaodmena.cz/</a:t>
                      </a:r>
                      <a:r>
                        <a:rPr lang="cs-CZ" sz="1800" b="1" dirty="0"/>
                        <a:t> </a:t>
                      </a:r>
                    </a:p>
                  </a:txBody>
                  <a:tcPr marL="91442" marR="91442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284">
                <a:tc>
                  <a:txBody>
                    <a:bodyPr/>
                    <a:lstStyle/>
                    <a:p>
                      <a:r>
                        <a:rPr lang="cs-CZ" sz="1800" dirty="0"/>
                        <a:t>FLEXI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300" b="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>
                          <a:solidFill>
                            <a:schemeClr val="bg1"/>
                          </a:solidFill>
                        </a:rPr>
                        <a:t>(realizace do 6/2023)</a:t>
                      </a:r>
                    </a:p>
                    <a:p>
                      <a:endParaRPr lang="cs-CZ" sz="1800" i="1" dirty="0">
                        <a:solidFill>
                          <a:schemeClr val="accent4"/>
                        </a:solidFill>
                      </a:endParaRPr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542925" indent="-542925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Cíl: 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forem flexibilního zaměstnání (včetně sdílených pracovních míst)</a:t>
                      </a:r>
                      <a:endParaRPr lang="cs-CZ" sz="1800" dirty="0">
                        <a:hlinkClick r:id="rId7"/>
                      </a:endParaRPr>
                    </a:p>
                    <a:p>
                      <a:r>
                        <a:rPr lang="cs-CZ" sz="1800" b="1" dirty="0">
                          <a:hlinkClick r:id="rId7"/>
                        </a:rPr>
                        <a:t>https://www.uradprace.cz/podpora-flexibilnich-forem-zamestnavani-flexi-</a:t>
                      </a:r>
                      <a:r>
                        <a:rPr lang="cs-CZ" sz="1800" b="1" dirty="0"/>
                        <a:t> </a:t>
                      </a:r>
                    </a:p>
                  </a:txBody>
                  <a:tcPr marL="91442" marR="91442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6351897-944B-48B7-AF3F-1D7B2F04CB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6875" y="180975"/>
            <a:ext cx="8350250" cy="1081087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</a:rPr>
              <a:t>Národní dotační tituly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22FD21C-9125-4596-A8A5-072FD6E812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61838" y="1139031"/>
            <a:ext cx="8482162" cy="5229225"/>
          </a:xfrm>
        </p:spPr>
        <p:txBody>
          <a:bodyPr/>
          <a:lstStyle/>
          <a:p>
            <a:pPr marL="268288" indent="-268288" algn="just" eaLnBrk="1" hangingPunct="1">
              <a:lnSpc>
                <a:spcPct val="90000"/>
              </a:lnSpc>
            </a:pPr>
            <a:r>
              <a:rPr lang="cs-CZ" altLang="cs-CZ" sz="2200" b="1" dirty="0"/>
              <a:t>Rodina</a:t>
            </a:r>
            <a:r>
              <a:rPr lang="cs-CZ" altLang="cs-CZ" sz="2200" dirty="0"/>
              <a:t> (pro NNO)</a:t>
            </a:r>
            <a:r>
              <a:rPr lang="cs-CZ" altLang="cs-CZ" sz="1800" dirty="0"/>
              <a:t>: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cs-CZ" altLang="cs-CZ" sz="2000" dirty="0"/>
              <a:t>2 dotační oblasti: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cs-CZ" altLang="cs-CZ" sz="1600" dirty="0"/>
              <a:t>I. </a:t>
            </a:r>
            <a:r>
              <a:rPr lang="cs-CZ" sz="1600" dirty="0"/>
              <a:t>Preventivní aktivity na podporu rodiny, partnerství a rodičovství,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cs-CZ" altLang="cs-CZ" sz="1600" dirty="0"/>
              <a:t>II. </a:t>
            </a:r>
            <a:r>
              <a:rPr lang="pl-PL" sz="1600" dirty="0"/>
              <a:t>Podpora práce s dětmi a rodinami v oblasti SPOD,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rok 2021: podáno 333 žádostí, podpořeno 295,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dotaci lze poskytnout do výše 80 % výdajů na projekt,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činnost dobrovolníků lze zahrnout do výše 5 % celkových výdajů na projekt. </a:t>
            </a:r>
          </a:p>
          <a:p>
            <a:pPr lvl="1" algn="just" eaLnBrk="1" hangingPunct="1">
              <a:lnSpc>
                <a:spcPct val="90000"/>
              </a:lnSpc>
            </a:pPr>
            <a:endParaRPr lang="pl-PL" sz="1400" dirty="0"/>
          </a:p>
          <a:p>
            <a:pPr marL="268288" indent="-268288" algn="just" eaLnBrk="1" hangingPunct="1">
              <a:lnSpc>
                <a:spcPct val="90000"/>
              </a:lnSpc>
            </a:pPr>
            <a:r>
              <a:rPr lang="pl-PL" sz="2200" b="1" dirty="0"/>
              <a:t>Obec přátelská rodině a seniorům</a:t>
            </a:r>
            <a:r>
              <a:rPr lang="pl-PL" sz="2200" dirty="0"/>
              <a:t>: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2 dotační oblasti: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pl-PL" sz="1600" dirty="0"/>
              <a:t>I. Obec přátelská rodině,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pl-PL" sz="1600" dirty="0"/>
              <a:t>II. Obec přátelská seniorům,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5 velikostních kategorií dle počtu obyvatel,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rok 2021: podáno 90 žádostí, podpořeno 30, vyplaceno 17,2 mil. Kč,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dotaci lze poskytnout do výše 100 % výdajů na projekt,</a:t>
            </a:r>
          </a:p>
          <a:p>
            <a:pPr marL="622300" lvl="1" indent="-268288" algn="just" eaLnBrk="1" hangingPunct="1">
              <a:lnSpc>
                <a:spcPct val="90000"/>
              </a:lnSpc>
            </a:pPr>
            <a:r>
              <a:rPr lang="pl-PL" sz="2000" dirty="0"/>
              <a:t>bonusové body za strategický materiál v oblasti rodinné politiky.</a:t>
            </a:r>
          </a:p>
          <a:p>
            <a:pPr lvl="1" algn="just" eaLnBrk="1" hangingPunct="1">
              <a:lnSpc>
                <a:spcPct val="90000"/>
              </a:lnSpc>
            </a:pPr>
            <a:endParaRPr lang="pl-PL" sz="1800" dirty="0"/>
          </a:p>
          <a:p>
            <a:pPr lvl="1" algn="just" eaLnBrk="1" hangingPunct="1">
              <a:lnSpc>
                <a:spcPct val="90000"/>
              </a:lnSpc>
            </a:pPr>
            <a:endParaRPr lang="pl-PL" sz="1800" dirty="0"/>
          </a:p>
          <a:p>
            <a:pPr lvl="1" algn="just" eaLnBrk="1" hangingPunct="1">
              <a:lnSpc>
                <a:spcPct val="90000"/>
              </a:lnSpc>
            </a:pPr>
            <a:endParaRPr lang="pl-PL" sz="1800" dirty="0"/>
          </a:p>
          <a:p>
            <a:pPr lvl="1" algn="just" eaLnBrk="1" hangingPunct="1">
              <a:lnSpc>
                <a:spcPct val="90000"/>
              </a:lnSpc>
            </a:pPr>
            <a:endParaRPr lang="pl-PL" sz="18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lvl="1" algn="just" eaLnBrk="1" hangingPunct="1">
              <a:lnSpc>
                <a:spcPct val="9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</a:pPr>
            <a:endParaRPr lang="en-US" altLang="cs-CZ" sz="1800" dirty="0"/>
          </a:p>
        </p:txBody>
      </p:sp>
      <p:pic>
        <p:nvPicPr>
          <p:cNvPr id="16388" name="Picture 4" descr="pruh">
            <a:extLst>
              <a:ext uri="{FF2B5EF4-FFF2-40B4-BE49-F238E27FC236}">
                <a16:creationId xmlns:a16="http://schemas.microsoft.com/office/drawing/2014/main" id="{38164C75-F7E2-4C5D-9A45-34FBE929A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Zástupný symbol pro číslo snímku 1">
            <a:extLst>
              <a:ext uri="{FF2B5EF4-FFF2-40B4-BE49-F238E27FC236}">
                <a16:creationId xmlns:a16="http://schemas.microsoft.com/office/drawing/2014/main" id="{535B930F-2D0C-486F-B706-467A55AE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8815" y="643890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9EBAA7-6A8B-478A-AC6E-D6DF68ADA88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6351897-944B-48B7-AF3F-1D7B2F04CB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3913" y="115888"/>
            <a:ext cx="8350250" cy="1081087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</a:rPr>
              <a:t>Opatření během pandemie COVID-19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22FD21C-9125-4596-A8A5-072FD6E812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3913" y="1254125"/>
            <a:ext cx="8102600" cy="5467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200" b="1" dirty="0"/>
              <a:t>MOP-COVID: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až do výše </a:t>
            </a:r>
            <a:r>
              <a:rPr lang="pt-BR" altLang="cs-CZ" sz="2000" dirty="0"/>
              <a:t>57 900 Kč</a:t>
            </a:r>
            <a:r>
              <a:rPr lang="cs-CZ" altLang="cs-CZ" sz="2000" dirty="0"/>
              <a:t>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na základní životní potřeby (jídlo, nájem/hypotéku, energie, ošacení, hygienické potřeby…),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rozvolnění podmínek (nepřihlíželo se k majetku, ale pouze ke stavu účtu žadatele či posuzovaných osob).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200" b="1" dirty="0"/>
              <a:t>Krizové ošetřovné </a:t>
            </a:r>
            <a:r>
              <a:rPr lang="cs-CZ" altLang="cs-CZ" sz="2200" dirty="0"/>
              <a:t>v souvislosti s uzavřením škol: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pro děti do 10 let,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ve výši 80% denního vyměřovacího základu.</a:t>
            </a:r>
            <a:endParaRPr lang="cs-CZ" altLang="cs-CZ" sz="1800" dirty="0"/>
          </a:p>
          <a:p>
            <a:pPr algn="just" eaLnBrk="1" hangingPunct="1">
              <a:lnSpc>
                <a:spcPct val="90000"/>
              </a:lnSpc>
            </a:pPr>
            <a:endParaRPr lang="cs-CZ" altLang="cs-CZ" sz="1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200" dirty="0"/>
              <a:t>Mimořádné </a:t>
            </a:r>
            <a:r>
              <a:rPr lang="cs-CZ" altLang="cs-CZ" sz="2200" b="1" dirty="0"/>
              <a:t>dotace pro dětské skupiny</a:t>
            </a:r>
            <a:r>
              <a:rPr lang="cs-CZ" altLang="cs-CZ" sz="2200" dirty="0"/>
              <a:t>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v souvislosti s poklesem plateb od rodičů a plošným uzavřením od 1. března 2021,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dotace na nájem a zvýšené náklady související s pandemií COVID-19 (roušky, respirátory, desinfekce apod.).</a:t>
            </a:r>
          </a:p>
          <a:p>
            <a:pPr lvl="1" algn="just" eaLnBrk="1" hangingPunct="1">
              <a:lnSpc>
                <a:spcPct val="90000"/>
              </a:lnSpc>
            </a:pPr>
            <a:endParaRPr lang="cs-CZ" altLang="cs-CZ" sz="1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200" dirty="0"/>
              <a:t>Program </a:t>
            </a:r>
            <a:r>
              <a:rPr lang="cs-CZ" altLang="cs-CZ" sz="2200" b="1" dirty="0"/>
              <a:t>Antivirus</a:t>
            </a:r>
          </a:p>
          <a:p>
            <a:pPr lvl="1" algn="just" eaLnBrk="1" hangingPunct="1">
              <a:lnSpc>
                <a:spcPct val="9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200" dirty="0"/>
          </a:p>
          <a:p>
            <a:pPr lvl="1" algn="just" eaLnBrk="1" hangingPunct="1">
              <a:lnSpc>
                <a:spcPct val="9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</a:pPr>
            <a:endParaRPr lang="en-US" altLang="cs-CZ" sz="1800" dirty="0"/>
          </a:p>
        </p:txBody>
      </p:sp>
      <p:pic>
        <p:nvPicPr>
          <p:cNvPr id="16388" name="Picture 4" descr="pruh">
            <a:extLst>
              <a:ext uri="{FF2B5EF4-FFF2-40B4-BE49-F238E27FC236}">
                <a16:creationId xmlns:a16="http://schemas.microsoft.com/office/drawing/2014/main" id="{38164C75-F7E2-4C5D-9A45-34FBE929A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Zástupný symbol pro číslo snímku 1">
            <a:extLst>
              <a:ext uri="{FF2B5EF4-FFF2-40B4-BE49-F238E27FC236}">
                <a16:creationId xmlns:a16="http://schemas.microsoft.com/office/drawing/2014/main" id="{535B930F-2D0C-486F-B706-467A55AE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9EBAA7-6A8B-478A-AC6E-D6DF68ADA88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4306198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4922</TotalTime>
  <Words>2655</Words>
  <Application>Microsoft Office PowerPoint</Application>
  <PresentationFormat>Předvádění na obrazovce (4:3)</PresentationFormat>
  <Paragraphs>329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Arial</vt:lpstr>
      <vt:lpstr>Výchozí návrh</vt:lpstr>
      <vt:lpstr>Prezentace aplikace PowerPoint</vt:lpstr>
      <vt:lpstr>Obsah přednášky</vt:lpstr>
      <vt:lpstr>Hlavní veřejně-politické dokumenty k rodinné politice v ČR </vt:lpstr>
      <vt:lpstr>Legislativa – novinky z roku 2021</vt:lpstr>
      <vt:lpstr>Legislativa – novinky z roku 2021</vt:lpstr>
      <vt:lpstr>Legislativa – novinky z roku 2021</vt:lpstr>
      <vt:lpstr>Projekty financované z ESF</vt:lpstr>
      <vt:lpstr>Národní dotační tituly</vt:lpstr>
      <vt:lpstr>Opatření během pandemie COVID-19</vt:lpstr>
      <vt:lpstr>Vliv pandemie COVID-19 na rodiny</vt:lpstr>
      <vt:lpstr>Chudoba v rodinách s dětmi</vt:lpstr>
      <vt:lpstr>Rodinná politika – výhled do budoucna</vt:lpstr>
      <vt:lpstr>Použité zdroje</vt:lpstr>
      <vt:lpstr>Prezentace aplikace PowerPoint</vt:lpstr>
    </vt:vector>
  </TitlesOfParts>
  <Company>MPSV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CernyZ</dc:creator>
  <cp:lastModifiedBy>Vlčková Kamila Mgr. (MPSV)</cp:lastModifiedBy>
  <cp:revision>396</cp:revision>
  <cp:lastPrinted>2021-10-20T06:22:30Z</cp:lastPrinted>
  <dcterms:created xsi:type="dcterms:W3CDTF">2010-09-08T15:01:08Z</dcterms:created>
  <dcterms:modified xsi:type="dcterms:W3CDTF">2021-10-21T05:14:19Z</dcterms:modified>
</cp:coreProperties>
</file>