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4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a datum</a:t>
            </a:r>
          </a:p>
        </p:txBody>
      </p:sp>
      <p:sp>
        <p:nvSpPr>
          <p:cNvPr id="1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Název prezentace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Více o faktu</a:t>
            </a:r>
          </a:p>
        </p:txBody>
      </p:sp>
      <p:sp>
        <p:nvSpPr>
          <p:cNvPr id="10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Zdroj</a:t>
            </a:r>
          </a:p>
        </p:txBody>
      </p:sp>
      <p:sp>
        <p:nvSpPr>
          <p:cNvPr id="116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Miska salátu se smaženou rýží, vařenými vejci a jídelními hůlkami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Mísa s lososovými koláčky, salátem a humusem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Mísa těstovin pappardelle s petrželovým máslem, praženými lískovými oříšky a strouhaným parmazánem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miska salátu se smaženou rýží, vařenými vejci a jídelními hůlkami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áda a limetky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Název prezentace</a:t>
            </a:r>
          </a:p>
        </p:txBody>
      </p:sp>
      <p:sp>
        <p:nvSpPr>
          <p:cNvPr id="23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a datum</a:t>
            </a:r>
          </a:p>
        </p:txBody>
      </p:sp>
      <p:sp>
        <p:nvSpPr>
          <p:cNvPr id="2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ísa s lososovými koláčky, salátem a humusem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Název snímku</a:t>
            </a:r>
          </a:p>
        </p:txBody>
      </p:sp>
      <p:sp>
        <p:nvSpPr>
          <p:cNvPr id="34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61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Mísa těstovin pappardelle s petrželovým máslem, praženými lískovými oříšky a strouhaným parmazánem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Název oddílu</a:t>
            </a:r>
          </a:p>
        </p:txBody>
      </p:sp>
      <p:sp>
        <p:nvSpPr>
          <p:cNvPr id="72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80" name="Podtitul snímk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Podtitul snímku</a:t>
            </a:r>
          </a:p>
        </p:txBody>
      </p:sp>
      <p:sp>
        <p:nvSpPr>
          <p:cNvPr id="8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Název programu</a:t>
            </a:r>
          </a:p>
        </p:txBody>
      </p:sp>
      <p:sp>
        <p:nvSpPr>
          <p:cNvPr id="89" name="Program – podtitu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Program – podtitul</a:t>
            </a:r>
          </a:p>
        </p:txBody>
      </p:sp>
      <p:sp>
        <p:nvSpPr>
          <p:cNvPr id="90" name="Text úrovně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Název snímku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Jiří Vymětal, 21. 10. 2021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Jiří Vymětal, 21. 10. 2021</a:t>
            </a:r>
          </a:p>
        </p:txBody>
      </p:sp>
      <p:sp>
        <p:nvSpPr>
          <p:cNvPr id="152" name="ZŠ a MŠ Olomouc, Svatoplukova 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ZŠ a MŠ Olomouc, Svatoplukova 11</a:t>
            </a:r>
          </a:p>
        </p:txBody>
      </p:sp>
      <p:sp>
        <p:nvSpPr>
          <p:cNvPr id="153" name="Škola pro život. Komunitní škola."/>
          <p:cNvSpPr txBox="1">
            <a:spLocks noGrp="1"/>
          </p:cNvSpPr>
          <p:nvPr>
            <p:ph type="subTitle" sz="quarter" idx="1"/>
          </p:nvPr>
        </p:nvSpPr>
        <p:spPr>
          <a:xfrm>
            <a:off x="1206500" y="6891435"/>
            <a:ext cx="21971000" cy="1905001"/>
          </a:xfrm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Škola pro život. Komunitní škola.</a:t>
            </a:r>
          </a:p>
        </p:txBody>
      </p:sp>
      <p:pic>
        <p:nvPicPr>
          <p:cNvPr id="154" name="unnamed.png" descr="unnam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8649" y="4969366"/>
            <a:ext cx="6413501" cy="190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Emoce jsou 80 % všeho"/>
          <p:cNvSpPr txBox="1">
            <a:spLocks noGrp="1"/>
          </p:cNvSpPr>
          <p:nvPr>
            <p:ph type="body" idx="21"/>
          </p:nvPr>
        </p:nvSpPr>
        <p:spPr>
          <a:xfrm>
            <a:off x="1206500" y="1369736"/>
            <a:ext cx="9779000" cy="55970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>
            <a:lvl1pPr defTabSz="462280">
              <a:defRPr sz="3080"/>
            </a:lvl1pPr>
          </a:lstStyle>
          <a:p>
            <a:r>
              <a:t>       Emoce jsou 80 % všeho</a:t>
            </a:r>
          </a:p>
        </p:txBody>
      </p:sp>
      <p:sp>
        <p:nvSpPr>
          <p:cNvPr id="174" name="Nadšení…"/>
          <p:cNvSpPr txBox="1">
            <a:spLocks noGrp="1"/>
          </p:cNvSpPr>
          <p:nvPr>
            <p:ph type="body" sz="half" idx="1"/>
          </p:nvPr>
        </p:nvSpPr>
        <p:spPr>
          <a:xfrm>
            <a:off x="1098290" y="1984226"/>
            <a:ext cx="11033635" cy="11499790"/>
          </a:xfrm>
          <a:prstGeom prst="rect">
            <a:avLst/>
          </a:prstGeom>
        </p:spPr>
        <p:txBody>
          <a:bodyPr/>
          <a:lstStyle/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Nadšení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Radost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Silný zájem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Konzervatismus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Spokojenost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t>Nuda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Antagonismus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Nepřátelství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Vztek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Nenávist</a:t>
            </a:r>
          </a:p>
          <a:p>
            <a:pPr marL="384047" indent="-384047" defTabSz="1536153">
              <a:spcBef>
                <a:spcPts val="2800"/>
              </a:spcBef>
              <a:defRPr sz="3024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t>Skryté nepřátelství</a:t>
            </a:r>
          </a:p>
          <a:p>
            <a:pPr marL="384047" indent="-384047" defTabSz="1536153">
              <a:spcBef>
                <a:spcPts val="2800"/>
              </a:spcBef>
              <a:defRPr sz="3024"/>
            </a:pPr>
            <a:r>
              <a:t>Strach</a:t>
            </a:r>
          </a:p>
          <a:p>
            <a:pPr marL="384047" indent="-384047" defTabSz="1536153">
              <a:spcBef>
                <a:spcPts val="2800"/>
              </a:spcBef>
              <a:defRPr sz="3024"/>
            </a:pPr>
            <a:r>
              <a:t>Usmiřování</a:t>
            </a:r>
          </a:p>
          <a:p>
            <a:pPr marL="384047" indent="-384047" defTabSz="1536153">
              <a:spcBef>
                <a:spcPts val="2800"/>
              </a:spcBef>
              <a:defRPr sz="3024"/>
            </a:pPr>
            <a:r>
              <a:t>Sebelítost</a:t>
            </a:r>
          </a:p>
          <a:p>
            <a:pPr marL="384047" indent="-384047" defTabSz="1536153">
              <a:spcBef>
                <a:spcPts val="2800"/>
              </a:spcBef>
              <a:defRPr sz="3024"/>
            </a:pPr>
            <a:r>
              <a:t>Apatie</a:t>
            </a:r>
          </a:p>
        </p:txBody>
      </p:sp>
      <p:sp>
        <p:nvSpPr>
          <p:cNvPr id="175" name="Emoční škála"/>
          <p:cNvSpPr txBox="1">
            <a:spLocks noGrp="1"/>
          </p:cNvSpPr>
          <p:nvPr>
            <p:ph type="title"/>
          </p:nvPr>
        </p:nvSpPr>
        <p:spPr>
          <a:xfrm>
            <a:off x="1206500" y="169302"/>
            <a:ext cx="9779000" cy="1402333"/>
          </a:xfrm>
          <a:prstGeom prst="rect">
            <a:avLst/>
          </a:prstGeom>
        </p:spPr>
        <p:txBody>
          <a:bodyPr/>
          <a:lstStyle/>
          <a:p>
            <a:r>
              <a:t>Emoční škála</a:t>
            </a:r>
          </a:p>
        </p:txBody>
      </p:sp>
      <p:pic>
        <p:nvPicPr>
          <p:cNvPr id="176" name="62f9aa12-b952-4f37-af6e-00a8904fffe4.JPG" descr="62f9aa12-b952-4f37-af6e-00a8904fff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2298" y="0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G_7797.JPG" descr="IMG_77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285750"/>
            <a:ext cx="9144000" cy="1314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G_7538.jpeg" descr="IMG_75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7374" y="0"/>
            <a:ext cx="1574925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ynchronní x asynchronní…"/>
          <p:cNvSpPr txBox="1">
            <a:spLocks noGrp="1"/>
          </p:cNvSpPr>
          <p:nvPr>
            <p:ph type="body" idx="1"/>
          </p:nvPr>
        </p:nvSpPr>
        <p:spPr>
          <a:xfrm>
            <a:off x="880484" y="1748660"/>
            <a:ext cx="12108507" cy="11410340"/>
          </a:xfrm>
          <a:prstGeom prst="rect">
            <a:avLst/>
          </a:prstGeom>
        </p:spPr>
        <p:txBody>
          <a:bodyPr/>
          <a:lstStyle/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 err="1"/>
              <a:t>Synchronní</a:t>
            </a:r>
            <a:r>
              <a:rPr dirty="0"/>
              <a:t> x </a:t>
            </a:r>
            <a:r>
              <a:rPr dirty="0" err="1"/>
              <a:t>asynchronní</a:t>
            </a:r>
            <a:endParaRPr dirty="0"/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rPr dirty="0" err="1"/>
              <a:t>Individualizace</a:t>
            </a:r>
            <a:r>
              <a:rPr dirty="0"/>
              <a:t> a </a:t>
            </a:r>
            <a:r>
              <a:rPr dirty="0" err="1"/>
              <a:t>diferenciace</a:t>
            </a:r>
            <a:endParaRPr dirty="0"/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1">
                    <a:lumOff val="-13575"/>
                  </a:schemeClr>
                </a:solidFill>
              </a:defRPr>
            </a:pPr>
            <a:r>
              <a:rPr dirty="0" err="1"/>
              <a:t>Pravidelné</a:t>
            </a:r>
            <a:r>
              <a:rPr dirty="0"/>
              <a:t> </a:t>
            </a:r>
            <a:r>
              <a:rPr dirty="0" err="1"/>
              <a:t>vyjádření</a:t>
            </a:r>
            <a:r>
              <a:rPr dirty="0"/>
              <a:t> ŘŠ</a:t>
            </a:r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rPr dirty="0" err="1"/>
              <a:t>Reporty</a:t>
            </a:r>
            <a:r>
              <a:rPr dirty="0"/>
              <a:t> TU (+ ŠD)</a:t>
            </a:r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/>
              <a:t>IG, FB, web</a:t>
            </a:r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rPr dirty="0" err="1"/>
              <a:t>Videa</a:t>
            </a:r>
            <a:r>
              <a:rPr dirty="0"/>
              <a:t> </a:t>
            </a:r>
            <a:r>
              <a:rPr dirty="0" err="1" smtClean="0"/>
              <a:t>týmů</a:t>
            </a:r>
            <a:r>
              <a:rPr lang="cs-CZ" dirty="0" smtClean="0"/>
              <a:t>, školení</a:t>
            </a:r>
            <a:endParaRPr dirty="0"/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dirty="0" err="1"/>
              <a:t>Outdoorové</a:t>
            </a:r>
            <a:r>
              <a:rPr dirty="0"/>
              <a:t> </a:t>
            </a:r>
            <a:r>
              <a:rPr dirty="0" err="1"/>
              <a:t>aktivity</a:t>
            </a:r>
            <a:endParaRPr dirty="0"/>
          </a:p>
          <a:p>
            <a:pPr marL="585215" indent="-585215" defTabSz="2340805">
              <a:spcBef>
                <a:spcPts val="4300"/>
              </a:spcBef>
              <a:defRPr sz="4608"/>
            </a:pPr>
            <a:r>
              <a:rPr dirty="0"/>
              <a:t>Offline </a:t>
            </a:r>
            <a:r>
              <a:rPr dirty="0" err="1"/>
              <a:t>setkávání</a:t>
            </a:r>
            <a:endParaRPr dirty="0"/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/>
              <a:t>Online </a:t>
            </a:r>
            <a:r>
              <a:rPr dirty="0" err="1"/>
              <a:t>kavárničky</a:t>
            </a:r>
            <a:endParaRPr dirty="0"/>
          </a:p>
          <a:p>
            <a:pPr marL="585215" indent="-585215" defTabSz="2340805">
              <a:spcBef>
                <a:spcPts val="4300"/>
              </a:spcBef>
              <a:defRPr sz="4608">
                <a:solidFill>
                  <a:schemeClr val="accent4">
                    <a:hueOff val="-476017"/>
                    <a:lumOff val="-10042"/>
                  </a:schemeClr>
                </a:solidFill>
              </a:defRPr>
            </a:pPr>
            <a:r>
              <a:rPr dirty="0" err="1"/>
              <a:t>Zapojení</a:t>
            </a:r>
            <a:r>
              <a:rPr dirty="0"/>
              <a:t> </a:t>
            </a:r>
            <a:r>
              <a:rPr dirty="0" err="1"/>
              <a:t>všech</a:t>
            </a:r>
            <a:r>
              <a:rPr dirty="0"/>
              <a:t> </a:t>
            </a:r>
            <a:r>
              <a:rPr dirty="0" err="1" smtClean="0"/>
              <a:t>předmětů</a:t>
            </a:r>
            <a:r>
              <a:rPr lang="cs-CZ" dirty="0" smtClean="0"/>
              <a:t>, slovní hodnocení</a:t>
            </a:r>
            <a:endParaRPr dirty="0"/>
          </a:p>
        </p:txBody>
      </p:sp>
      <p:sp>
        <p:nvSpPr>
          <p:cNvPr id="183" name="Jak jsme to měli"/>
          <p:cNvSpPr txBox="1">
            <a:spLocks noGrp="1"/>
          </p:cNvSpPr>
          <p:nvPr>
            <p:ph type="title"/>
          </p:nvPr>
        </p:nvSpPr>
        <p:spPr>
          <a:xfrm>
            <a:off x="1206500" y="262053"/>
            <a:ext cx="10039943" cy="1368824"/>
          </a:xfrm>
          <a:prstGeom prst="rect">
            <a:avLst/>
          </a:prstGeom>
        </p:spPr>
        <p:txBody>
          <a:bodyPr/>
          <a:lstStyle>
            <a:lvl1pPr defTabSz="2413955">
              <a:defRPr sz="8415" spc="-168"/>
            </a:lvl1pPr>
          </a:lstStyle>
          <a:p>
            <a:r>
              <a:t>Jak jsme to měli</a:t>
            </a:r>
          </a:p>
        </p:txBody>
      </p:sp>
      <p:pic>
        <p:nvPicPr>
          <p:cNvPr id="184" name="IMG_EA735810E57F-1.jpeg" descr="IMG_EA735810E57F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15338" y="607244"/>
            <a:ext cx="9179780" cy="122397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5446.jpeg" descr="IMG_54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5444.jpeg" descr="IMG_54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"/>
          <p:cNvSpPr txBox="1"/>
          <p:nvPr/>
        </p:nvSpPr>
        <p:spPr>
          <a:xfrm>
            <a:off x="11982500" y="6754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9f1ae2ae-5cbd-4f83-9efb-794504fef851.JPG" descr="9f1ae2ae-5cbd-4f83-9efb-794504fef8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6108" y="1626155"/>
            <a:ext cx="17111784" cy="9625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Vřelost a kompetentnost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Vřelost a kompetentnost.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“Neříkám vám, že to bude lehké, říkám vám, že to bude stát za to.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“Neříkám vám, že to bude lehké, říkám vám, že to bude stát za to.”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C5CBB97A109E-1.jpeg" descr="IMG_C5CBB97A109E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7439" y="137735"/>
            <a:ext cx="733646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humbnail_JIŘÍ VYMĚTAL.jpg" descr="thumbnail_JIŘÍ VYMĚT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1785" y="0"/>
            <a:ext cx="914043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“Až se přestaneš měnit, přestaneš žít.”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804370">
              <a:defRPr sz="8584" spc="-171"/>
            </a:pPr>
            <a:r>
              <a:t>“Až se přestaneš měnit, přestaneš žít.”</a:t>
            </a:r>
          </a:p>
          <a:p>
            <a:pPr defTabSz="1804370">
              <a:defRPr sz="8584" spc="-171"/>
            </a:pPr>
            <a:endParaRPr/>
          </a:p>
          <a:p>
            <a:pPr defTabSz="1804370">
              <a:defRPr sz="8584" spc="-171"/>
            </a:pPr>
            <a:endParaRPr/>
          </a:p>
          <a:p>
            <a:pPr defTabSz="1804370">
              <a:defRPr sz="8584" spc="-171"/>
            </a:pPr>
            <a:r>
              <a:t>(Anthony de Mello)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Wellbeing…"/>
          <p:cNvSpPr txBox="1">
            <a:spLocks noGrp="1"/>
          </p:cNvSpPr>
          <p:nvPr>
            <p:ph type="title"/>
          </p:nvPr>
        </p:nvSpPr>
        <p:spPr>
          <a:xfrm>
            <a:off x="6487920" y="4533900"/>
            <a:ext cx="16689580" cy="4648200"/>
          </a:xfrm>
          <a:prstGeom prst="rect">
            <a:avLst/>
          </a:prstGeom>
        </p:spPr>
        <p:txBody>
          <a:bodyPr/>
          <a:lstStyle/>
          <a:p>
            <a:pPr defTabSz="2365188">
              <a:defRPr sz="11252" spc="-225"/>
            </a:pPr>
            <a:r>
              <a:t>Wellbeing</a:t>
            </a:r>
          </a:p>
          <a:p>
            <a:pPr defTabSz="2365188">
              <a:defRPr sz="11252" spc="-225"/>
            </a:pPr>
            <a:endParaRPr/>
          </a:p>
          <a:p>
            <a:pPr defTabSz="2365188">
              <a:defRPr sz="11252" spc="-225"/>
            </a:pPr>
            <a:r>
              <a:t>Sebeřízení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_8101.JPG" descr="IMG_81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7914" y="0"/>
            <a:ext cx="1914817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o si odnášíme"/>
          <p:cNvSpPr txBox="1">
            <a:spLocks noGrp="1"/>
          </p:cNvSpPr>
          <p:nvPr>
            <p:ph type="title"/>
          </p:nvPr>
        </p:nvSpPr>
        <p:spPr>
          <a:xfrm>
            <a:off x="1158240" y="292608"/>
            <a:ext cx="22019260" cy="2220055"/>
          </a:xfrm>
          <a:prstGeom prst="rect">
            <a:avLst/>
          </a:prstGeom>
        </p:spPr>
        <p:txBody>
          <a:bodyPr/>
          <a:lstStyle/>
          <a:p>
            <a:r>
              <a:rPr dirty="0"/>
              <a:t>Co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odnášíme</a:t>
            </a:r>
            <a:endParaRPr dirty="0"/>
          </a:p>
        </p:txBody>
      </p:sp>
      <p:sp>
        <p:nvSpPr>
          <p:cNvPr id="206" name="Ořezání ŠVP, nové volitelné předměty…"/>
          <p:cNvSpPr txBox="1">
            <a:spLocks noGrp="1"/>
          </p:cNvSpPr>
          <p:nvPr>
            <p:ph type="body" idx="1"/>
          </p:nvPr>
        </p:nvSpPr>
        <p:spPr>
          <a:xfrm>
            <a:off x="816864" y="1926336"/>
            <a:ext cx="22550211" cy="1125520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Ořezání</a:t>
            </a:r>
            <a:r>
              <a:rPr dirty="0"/>
              <a:t> ŠVP, </a:t>
            </a:r>
            <a:r>
              <a:rPr dirty="0" err="1"/>
              <a:t>nové</a:t>
            </a:r>
            <a:r>
              <a:rPr dirty="0"/>
              <a:t> </a:t>
            </a:r>
            <a:r>
              <a:rPr dirty="0" err="1"/>
              <a:t>volitelné</a:t>
            </a:r>
            <a:r>
              <a:rPr dirty="0"/>
              <a:t> </a:t>
            </a:r>
            <a:r>
              <a:rPr dirty="0" err="1"/>
              <a:t>předměty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Posílen</a:t>
            </a:r>
            <a:r>
              <a:rPr dirty="0"/>
              <a:t> </a:t>
            </a:r>
            <a:r>
              <a:rPr dirty="0" err="1"/>
              <a:t>pohyb</a:t>
            </a:r>
            <a:r>
              <a:rPr dirty="0"/>
              <a:t> - </a:t>
            </a:r>
            <a:r>
              <a:rPr dirty="0" err="1"/>
              <a:t>velké</a:t>
            </a:r>
            <a:r>
              <a:rPr dirty="0"/>
              <a:t> </a:t>
            </a:r>
            <a:r>
              <a:rPr dirty="0" err="1"/>
              <a:t>přestávky</a:t>
            </a:r>
            <a:r>
              <a:rPr dirty="0"/>
              <a:t>, </a:t>
            </a:r>
            <a:r>
              <a:rPr dirty="0" err="1"/>
              <a:t>chodby</a:t>
            </a:r>
            <a:r>
              <a:rPr dirty="0"/>
              <a:t>, </a:t>
            </a:r>
            <a:r>
              <a:rPr dirty="0" err="1"/>
              <a:t>dělená</a:t>
            </a:r>
            <a:r>
              <a:rPr dirty="0"/>
              <a:t> TV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Konstruktivismus</a:t>
            </a:r>
            <a:r>
              <a:rPr dirty="0"/>
              <a:t>, </a:t>
            </a:r>
            <a:r>
              <a:rPr dirty="0" err="1"/>
              <a:t>badatelství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Individualizace</a:t>
            </a:r>
            <a:r>
              <a:rPr dirty="0"/>
              <a:t> a </a:t>
            </a:r>
            <a:r>
              <a:rPr dirty="0" err="1"/>
              <a:t>diferenciace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Partnerství</a:t>
            </a:r>
            <a:r>
              <a:rPr dirty="0"/>
              <a:t> - </a:t>
            </a:r>
            <a:r>
              <a:rPr dirty="0" err="1"/>
              <a:t>pravidelné</a:t>
            </a:r>
            <a:r>
              <a:rPr dirty="0"/>
              <a:t> </a:t>
            </a:r>
            <a:r>
              <a:rPr dirty="0" err="1"/>
              <a:t>reporty</a:t>
            </a:r>
            <a:r>
              <a:rPr dirty="0"/>
              <a:t>, </a:t>
            </a:r>
            <a:r>
              <a:rPr dirty="0" err="1"/>
              <a:t>komunikace</a:t>
            </a:r>
            <a:r>
              <a:rPr dirty="0"/>
              <a:t>, </a:t>
            </a:r>
            <a:r>
              <a:rPr dirty="0" err="1"/>
              <a:t>vyjádření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Smysl</a:t>
            </a:r>
            <a:r>
              <a:rPr dirty="0"/>
              <a:t> </a:t>
            </a:r>
            <a:r>
              <a:rPr dirty="0" err="1"/>
              <a:t>toho</a:t>
            </a:r>
            <a:r>
              <a:rPr dirty="0"/>
              <a:t>, co se </a:t>
            </a:r>
            <a:r>
              <a:rPr dirty="0" err="1"/>
              <a:t>učíme</a:t>
            </a:r>
            <a:r>
              <a:rPr dirty="0"/>
              <a:t>; </a:t>
            </a:r>
            <a:r>
              <a:rPr dirty="0" err="1"/>
              <a:t>maximální</a:t>
            </a:r>
            <a:r>
              <a:rPr dirty="0"/>
              <a:t> </a:t>
            </a:r>
            <a:r>
              <a:rPr dirty="0" err="1"/>
              <a:t>aktivita</a:t>
            </a:r>
            <a:r>
              <a:rPr dirty="0"/>
              <a:t> </a:t>
            </a:r>
            <a:r>
              <a:rPr dirty="0" err="1"/>
              <a:t>žáků</a:t>
            </a:r>
            <a:r>
              <a:rPr dirty="0"/>
              <a:t> (</a:t>
            </a:r>
            <a:r>
              <a:rPr dirty="0" err="1"/>
              <a:t>líný</a:t>
            </a:r>
            <a:r>
              <a:rPr dirty="0"/>
              <a:t> </a:t>
            </a:r>
            <a:r>
              <a:rPr dirty="0" err="1"/>
              <a:t>učitel</a:t>
            </a:r>
            <a:r>
              <a:rPr dirty="0"/>
              <a:t>)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Adaptační</a:t>
            </a:r>
            <a:r>
              <a:rPr dirty="0"/>
              <a:t> </a:t>
            </a:r>
            <a:r>
              <a:rPr dirty="0" err="1"/>
              <a:t>kurzy</a:t>
            </a:r>
            <a:r>
              <a:rPr dirty="0"/>
              <a:t> a </a:t>
            </a:r>
            <a:r>
              <a:rPr dirty="0" err="1"/>
              <a:t>školy</a:t>
            </a:r>
            <a:r>
              <a:rPr dirty="0"/>
              <a:t> v </a:t>
            </a:r>
            <a:r>
              <a:rPr dirty="0" err="1"/>
              <a:t>přírodě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Socializace</a:t>
            </a:r>
            <a:r>
              <a:rPr dirty="0"/>
              <a:t> a </a:t>
            </a:r>
            <a:r>
              <a:rPr dirty="0" err="1"/>
              <a:t>psychohygiena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Samostatnost</a:t>
            </a:r>
            <a:r>
              <a:rPr dirty="0"/>
              <a:t> a </a:t>
            </a:r>
            <a:r>
              <a:rPr dirty="0" err="1"/>
              <a:t>zodpovědnost</a:t>
            </a:r>
            <a:endParaRPr dirty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dirty="0" err="1"/>
              <a:t>Vracíme</a:t>
            </a:r>
            <a:r>
              <a:rPr dirty="0"/>
              <a:t> </a:t>
            </a:r>
            <a:r>
              <a:rPr dirty="0" err="1"/>
              <a:t>dětem</a:t>
            </a:r>
            <a:r>
              <a:rPr dirty="0"/>
              <a:t> </a:t>
            </a:r>
            <a:r>
              <a:rPr dirty="0" err="1" smtClean="0"/>
              <a:t>přírodu</a:t>
            </a:r>
            <a:endParaRPr lang="cs-CZ" dirty="0" smtClean="0"/>
          </a:p>
          <a:p>
            <a:pPr marL="548639" indent="-548639" defTabSz="2194505">
              <a:spcBef>
                <a:spcPts val="4000"/>
              </a:spcBef>
              <a:defRPr sz="4319"/>
            </a:pPr>
            <a:r>
              <a:rPr lang="cs-CZ" dirty="0" smtClean="0"/>
              <a:t>Formativní hodnocení</a:t>
            </a:r>
          </a:p>
          <a:p>
            <a:pPr marL="548639" indent="-548639" defTabSz="2194505">
              <a:spcBef>
                <a:spcPts val="4000"/>
              </a:spcBef>
              <a:defRPr sz="4319"/>
            </a:pP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G_8071.JPG" descr="IMG_80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1406" y="0"/>
            <a:ext cx="11421188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C6B446614C2A-1.jpeg" descr="IMG_C6B446614C2A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653" y="433420"/>
            <a:ext cx="22376265" cy="12593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"/>
          <p:cNvSpPr txBox="1"/>
          <p:nvPr/>
        </p:nvSpPr>
        <p:spPr>
          <a:xfrm>
            <a:off x="11855500" y="6627317"/>
            <a:ext cx="673000" cy="46136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213" name="IMG_1036.JPG" descr="IMG_10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5595" y="536111"/>
            <a:ext cx="15761468" cy="12828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8222.JPG" descr="IMG_82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276035"/>
            <a:ext cx="18094747" cy="13163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G_C6B446614C2A-1.jpeg" descr="IMG_C6B446614C2A-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695" y="891564"/>
            <a:ext cx="20677441" cy="11637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“To jsem nikdy nedělala, to mi určitě půjde.”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1853137">
              <a:defRPr sz="8816" spc="-176"/>
            </a:pPr>
            <a:r>
              <a:t>“To jsem nikdy nedělala, to mi určitě půjde.”</a:t>
            </a:r>
          </a:p>
          <a:p>
            <a:pPr defTabSz="1853137">
              <a:defRPr sz="8816" spc="-176"/>
            </a:pPr>
            <a:endParaRPr/>
          </a:p>
          <a:p>
            <a:pPr defTabSz="1853137">
              <a:defRPr sz="8816" spc="-176"/>
            </a:pPr>
            <a:r>
              <a:t>Pipi Dlouhá punčocha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unnamed.jpeg" descr="unnam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4623" y="1024967"/>
            <a:ext cx="15554754" cy="11666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1713.jpeg" descr="17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078" y="0"/>
            <a:ext cx="1829184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1714.jpeg" descr="17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6078" y="0"/>
            <a:ext cx="1829184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8046.JPG" descr="IMG_80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387350"/>
            <a:ext cx="18288000" cy="12941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vůrčí emoce…"/>
          <p:cNvSpPr txBox="1">
            <a:spLocks noGrp="1"/>
          </p:cNvSpPr>
          <p:nvPr>
            <p:ph type="body" idx="1"/>
          </p:nvPr>
        </p:nvSpPr>
        <p:spPr>
          <a:xfrm>
            <a:off x="2013208" y="2310551"/>
            <a:ext cx="22135861" cy="10430933"/>
          </a:xfrm>
          <a:prstGeom prst="rect">
            <a:avLst/>
          </a:prstGeom>
        </p:spPr>
        <p:txBody>
          <a:bodyPr spcCol="1106793"/>
          <a:lstStyle/>
          <a:p>
            <a:pPr marL="609600" indent="-609600">
              <a:defRPr sz="6200"/>
            </a:pPr>
            <a:r>
              <a:t>Tvůrčí emoce</a:t>
            </a:r>
            <a:br/>
            <a:endParaRPr/>
          </a:p>
          <a:p>
            <a:pPr marL="609600" indent="-609600">
              <a:defRPr sz="6200"/>
            </a:pPr>
            <a:r>
              <a:t>Zero emoce</a:t>
            </a:r>
            <a:br/>
            <a:endParaRPr/>
          </a:p>
          <a:p>
            <a:pPr marL="609600" indent="-609600">
              <a:defRPr sz="6200"/>
            </a:pPr>
            <a:r>
              <a:t>Destruktivní emoce</a:t>
            </a:r>
            <a:br/>
            <a:endParaRPr/>
          </a:p>
          <a:p>
            <a:pPr marL="609600" indent="-609600">
              <a:defRPr sz="6200"/>
            </a:pPr>
            <a:r>
              <a:t>Sebedestruktivní emoce</a:t>
            </a:r>
          </a:p>
        </p:txBody>
      </p:sp>
      <p:sp>
        <p:nvSpPr>
          <p:cNvPr id="171" name="Text"/>
          <p:cNvSpPr txBox="1"/>
          <p:nvPr/>
        </p:nvSpPr>
        <p:spPr>
          <a:xfrm>
            <a:off x="11843861" y="6621144"/>
            <a:ext cx="696278" cy="47371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 sz="2500"/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Vlastní</PresentationFormat>
  <Paragraphs>60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0" baseType="lpstr">
      <vt:lpstr>Helvetica Neue</vt:lpstr>
      <vt:lpstr>Helvetica Neue Medium</vt:lpstr>
      <vt:lpstr>21_BasicWhite</vt:lpstr>
      <vt:lpstr>ZŠ a MŠ Olomouc, Svatoplukova 11</vt:lpstr>
      <vt:lpstr>Prezentace aplikace PowerPoint</vt:lpstr>
      <vt:lpstr>Prezentace aplikace PowerPoint</vt:lpstr>
      <vt:lpstr>“To jsem nikdy nedělala, to mi určitě půjde.”  Pipi Dlouhá punčocha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Emoční škála</vt:lpstr>
      <vt:lpstr>Prezentace aplikace PowerPoint</vt:lpstr>
      <vt:lpstr>Prezentace aplikace PowerPoint</vt:lpstr>
      <vt:lpstr>Jak jsme to měli</vt:lpstr>
      <vt:lpstr>Prezentace aplikace PowerPoint</vt:lpstr>
      <vt:lpstr>Prezentace aplikace PowerPoint</vt:lpstr>
      <vt:lpstr>Prezentace aplikace PowerPoint</vt:lpstr>
      <vt:lpstr>Prezentace aplikace PowerPoint</vt:lpstr>
      <vt:lpstr>“Neříkám vám, že to bude lehké, říkám vám, že to bude stát za to.”</vt:lpstr>
      <vt:lpstr>Prezentace aplikace PowerPoint</vt:lpstr>
      <vt:lpstr>“Až se přestaneš měnit, přestaneš žít.”   (Anthony de Mello)</vt:lpstr>
      <vt:lpstr>Wellbeing  Sebeřízení</vt:lpstr>
      <vt:lpstr>Prezentace aplikace PowerPoint</vt:lpstr>
      <vt:lpstr>Co si odnášíme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ZŠ a MŠ Olomouc, Svatoplukova 11</dc:title>
  <cp:lastModifiedBy>Jiří Vymětal</cp:lastModifiedBy>
  <cp:revision>1</cp:revision>
  <dcterms:modified xsi:type="dcterms:W3CDTF">2021-10-21T06:37:21Z</dcterms:modified>
</cp:coreProperties>
</file>