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8" r:id="rId2"/>
    <p:sldId id="268" r:id="rId3"/>
    <p:sldId id="267" r:id="rId4"/>
    <p:sldId id="260" r:id="rId5"/>
    <p:sldId id="269" r:id="rId6"/>
    <p:sldId id="270" r:id="rId7"/>
    <p:sldId id="263" r:id="rId8"/>
    <p:sldId id="261" r:id="rId9"/>
    <p:sldId id="264" r:id="rId10"/>
    <p:sldId id="265" r:id="rId11"/>
    <p:sldId id="266" r:id="rId12"/>
    <p:sldId id="280" r:id="rId13"/>
    <p:sldId id="284" r:id="rId14"/>
    <p:sldId id="271" r:id="rId15"/>
    <p:sldId id="272" r:id="rId16"/>
    <p:sldId id="274" r:id="rId17"/>
    <p:sldId id="277" r:id="rId18"/>
    <p:sldId id="285" r:id="rId19"/>
    <p:sldId id="291" r:id="rId20"/>
    <p:sldId id="292" r:id="rId21"/>
    <p:sldId id="293" r:id="rId22"/>
    <p:sldId id="294" r:id="rId23"/>
    <p:sldId id="296" r:id="rId24"/>
    <p:sldId id="275" r:id="rId25"/>
    <p:sldId id="295" r:id="rId26"/>
    <p:sldId id="281" r:id="rId27"/>
    <p:sldId id="276" r:id="rId28"/>
    <p:sldId id="289" r:id="rId29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255"/>
    <a:srgbClr val="6C6D70"/>
    <a:srgbClr val="00B1EB"/>
    <a:srgbClr val="EA5297"/>
    <a:srgbClr val="21B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210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mailto:petr.badura@upol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bsc.cz/" TargetMode="External"/><Relationship Id="rId2" Type="http://schemas.openxmlformats.org/officeDocument/2006/relationships/hyperlink" Target="http://www.hbsc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hyperlink" Target="mailto:petr.badura@hbsc.org" TargetMode="External"/><Relationship Id="rId7" Type="http://schemas.openxmlformats.org/officeDocument/2006/relationships/image" Target="../media/image38.png"/><Relationship Id="rId2" Type="http://schemas.openxmlformats.org/officeDocument/2006/relationships/hyperlink" Target="mailto:petr.badura@upol.cz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www.hbsc.cz/" TargetMode="External"/><Relationship Id="rId4" Type="http://schemas.openxmlformats.org/officeDocument/2006/relationships/hyperlink" Target="http://www.hbsc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dravagenerace.cz/doskol/" TargetMode="External"/><Relationship Id="rId2" Type="http://schemas.openxmlformats.org/officeDocument/2006/relationships/hyperlink" Target="https://zdravagenerace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940234"/>
            <a:ext cx="12160250" cy="1423244"/>
          </a:xfrm>
        </p:spPr>
        <p:txBody>
          <a:bodyPr>
            <a:normAutofit/>
          </a:bodyPr>
          <a:lstStyle/>
          <a:p>
            <a:r>
              <a:rPr lang="cs-CZ" b="0" dirty="0" smtClean="0">
                <a:latin typeface="+mn-lt"/>
              </a:rPr>
              <a:t>České děti: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Korona krize jako šance k pozitivní změně?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Petr Baďura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latin typeface="+mn-lt"/>
                <a:hlinkClick r:id="rId4"/>
              </a:rPr>
              <a:t>p</a:t>
            </a:r>
            <a:r>
              <a:rPr lang="cs-CZ" dirty="0" smtClean="0">
                <a:latin typeface="+mn-lt"/>
                <a:hlinkClick r:id="rId4"/>
              </a:rPr>
              <a:t>etr.badura@upol.cz</a:t>
            </a:r>
            <a:r>
              <a:rPr lang="cs-CZ" dirty="0" smtClean="0">
                <a:latin typeface="+mn-lt"/>
              </a:rPr>
              <a:t> | Fakulta tělesné kultury | 21.října 2021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" y="90534"/>
            <a:ext cx="2234336" cy="1933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>
                <a:latin typeface="+mn-lt"/>
              </a:rPr>
              <a:t>Sběr dat „COVID 2020“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914330" cy="3898669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cs-CZ" dirty="0" smtClean="0">
                <a:latin typeface="+mn-lt"/>
              </a:rPr>
              <a:t>Zjistit</a:t>
            </a:r>
            <a:r>
              <a:rPr lang="cs-CZ" dirty="0">
                <a:latin typeface="+mn-lt"/>
              </a:rPr>
              <a:t>, jak české děti prožívaly období uzavření škol na jaře 2020 a jak se stavěly k plnění svých školních povinností „na dálku</a:t>
            </a:r>
            <a:r>
              <a:rPr lang="cs-CZ" dirty="0" smtClean="0">
                <a:latin typeface="+mn-lt"/>
              </a:rPr>
              <a:t>“</a:t>
            </a:r>
          </a:p>
          <a:p>
            <a:pPr marL="457200" lvl="1" indent="-457200">
              <a:buFont typeface="+mj-lt"/>
              <a:buAutoNum type="arabicPeriod"/>
            </a:pPr>
            <a:r>
              <a:rPr lang="cs-CZ" dirty="0" smtClean="0">
                <a:latin typeface="+mn-lt"/>
              </a:rPr>
              <a:t>Posoudit, </a:t>
            </a:r>
            <a:r>
              <a:rPr lang="cs-CZ" dirty="0">
                <a:latin typeface="+mn-lt"/>
              </a:rPr>
              <a:t>zda se školní </a:t>
            </a:r>
            <a:r>
              <a:rPr lang="cs-CZ" dirty="0" smtClean="0">
                <a:latin typeface="+mn-lt"/>
              </a:rPr>
              <a:t>„</a:t>
            </a:r>
            <a:r>
              <a:rPr lang="cs-CZ" dirty="0" err="1" smtClean="0">
                <a:latin typeface="+mn-lt"/>
              </a:rPr>
              <a:t>lockdown</a:t>
            </a:r>
            <a:r>
              <a:rPr lang="cs-CZ" dirty="0" smtClean="0">
                <a:latin typeface="+mn-lt"/>
              </a:rPr>
              <a:t>“ </a:t>
            </a:r>
            <a:r>
              <a:rPr lang="cs-CZ" dirty="0">
                <a:latin typeface="+mn-lt"/>
              </a:rPr>
              <a:t>na jejich životním stylu podepsal spíše pozitivně, nebo </a:t>
            </a:r>
            <a:r>
              <a:rPr lang="cs-CZ" dirty="0" smtClean="0">
                <a:latin typeface="+mn-lt"/>
              </a:rPr>
              <a:t>negativně.</a:t>
            </a:r>
          </a:p>
          <a:p>
            <a:pPr marL="457200" lvl="1" indent="-457200">
              <a:buFont typeface="+mj-lt"/>
              <a:buAutoNum type="arabicPeriod"/>
            </a:pPr>
            <a:r>
              <a:rPr lang="cs-CZ" dirty="0" smtClean="0">
                <a:latin typeface="+mn-lt"/>
              </a:rPr>
              <a:t>Výzkumná data nabídnout všem, kdo by s nimi chtěli pracovat – odborně publikovat nebo je aplikovat do úpravy krizových strategií na národní či regionální úrovni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9" y="5710846"/>
            <a:ext cx="7639015" cy="12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5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914330" cy="3898669"/>
          </a:xfrm>
        </p:spPr>
        <p:txBody>
          <a:bodyPr/>
          <a:lstStyle/>
          <a:p>
            <a:pPr marL="342900" lvl="1" indent="-342900"/>
            <a:r>
              <a:rPr lang="cs-CZ" b="1" dirty="0" smtClean="0">
                <a:latin typeface="+mn-lt"/>
              </a:rPr>
              <a:t>47 % </a:t>
            </a:r>
            <a:r>
              <a:rPr lang="cs-CZ" dirty="0" smtClean="0">
                <a:latin typeface="+mn-lt"/>
              </a:rPr>
              <a:t>vyhovoval způsob, jakým jim byly zadávány úkoly</a:t>
            </a:r>
          </a:p>
          <a:p>
            <a:pPr marL="342900" lvl="1" indent="-342900"/>
            <a:endParaRPr lang="cs-CZ" dirty="0" smtClean="0">
              <a:latin typeface="+mn-lt"/>
            </a:endParaRPr>
          </a:p>
          <a:p>
            <a:pPr marL="342900" lvl="1" indent="-342900"/>
            <a:r>
              <a:rPr lang="cs-CZ" b="1" dirty="0" smtClean="0">
                <a:latin typeface="+mn-lt"/>
              </a:rPr>
              <a:t>49 % </a:t>
            </a:r>
            <a:r>
              <a:rPr lang="cs-CZ" dirty="0" smtClean="0">
                <a:latin typeface="+mn-lt"/>
              </a:rPr>
              <a:t>rozumělo, co se po nich žádá </a:t>
            </a:r>
          </a:p>
          <a:p>
            <a:pPr marL="342900" lvl="1" indent="-342900"/>
            <a:endParaRPr lang="cs-CZ" dirty="0" smtClean="0">
              <a:latin typeface="+mn-lt"/>
            </a:endParaRPr>
          </a:p>
          <a:p>
            <a:pPr marL="342900" lvl="1" indent="-342900"/>
            <a:r>
              <a:rPr lang="cs-CZ" b="1" dirty="0">
                <a:latin typeface="+mn-lt"/>
              </a:rPr>
              <a:t>79 % </a:t>
            </a:r>
            <a:r>
              <a:rPr lang="cs-CZ" dirty="0">
                <a:latin typeface="+mn-lt"/>
              </a:rPr>
              <a:t>si „pochvalovalo“, že měli někoho, kdo jim uměl pomoct s úkoly</a:t>
            </a:r>
          </a:p>
          <a:p>
            <a:pPr marL="342900" lvl="1" indent="-342900"/>
            <a:endParaRPr lang="cs-CZ" dirty="0">
              <a:latin typeface="+mn-lt"/>
            </a:endParaRPr>
          </a:p>
          <a:p>
            <a:pPr marL="342900" lvl="1" indent="-342900"/>
            <a:r>
              <a:rPr lang="cs-CZ" b="1" dirty="0">
                <a:latin typeface="+mn-lt"/>
              </a:rPr>
              <a:t>65 % </a:t>
            </a:r>
            <a:r>
              <a:rPr lang="cs-CZ" dirty="0">
                <a:latin typeface="+mn-lt"/>
              </a:rPr>
              <a:t>uvádělo, že jim přibylo školních povinností</a:t>
            </a:r>
          </a:p>
          <a:p>
            <a:pPr marL="342900" lvl="1" indent="-342900"/>
            <a:endParaRPr lang="cs-CZ" dirty="0" smtClean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9" y="5710846"/>
            <a:ext cx="7639015" cy="12967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397" y="189489"/>
            <a:ext cx="4072803" cy="23379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70" y="1265757"/>
            <a:ext cx="5580194" cy="12567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554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914330" cy="3898669"/>
          </a:xfrm>
        </p:spPr>
        <p:txBody>
          <a:bodyPr/>
          <a:lstStyle/>
          <a:p>
            <a:pPr marL="342900" lvl="1" indent="-342900"/>
            <a:r>
              <a:rPr lang="cs-CZ" dirty="0" smtClean="0">
                <a:latin typeface="+mn-lt"/>
              </a:rPr>
              <a:t>V </a:t>
            </a:r>
            <a:r>
              <a:rPr lang="cs-CZ" dirty="0">
                <a:latin typeface="+mn-lt"/>
              </a:rPr>
              <a:t>průměru trávili denně </a:t>
            </a:r>
            <a:r>
              <a:rPr lang="cs-CZ" dirty="0" smtClean="0">
                <a:latin typeface="+mn-lt"/>
              </a:rPr>
              <a:t>2:45 hod </a:t>
            </a:r>
            <a:r>
              <a:rPr lang="cs-CZ" dirty="0">
                <a:latin typeface="+mn-lt"/>
              </a:rPr>
              <a:t>prací do školy </a:t>
            </a:r>
            <a:r>
              <a:rPr lang="cs-CZ" dirty="0" smtClean="0">
                <a:latin typeface="+mn-lt"/>
              </a:rPr>
              <a:t>(     cca </a:t>
            </a:r>
            <a:r>
              <a:rPr lang="cs-CZ" dirty="0" smtClean="0">
                <a:latin typeface="+mn-lt"/>
              </a:rPr>
              <a:t>o 20 minut více oproti </a:t>
            </a:r>
            <a:r>
              <a:rPr lang="cs-CZ" b="1" dirty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>   </a:t>
            </a:r>
            <a:r>
              <a:rPr lang="cs-CZ" dirty="0" smtClean="0">
                <a:latin typeface="+mn-lt"/>
              </a:rPr>
              <a:t>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9" y="5710846"/>
            <a:ext cx="7639015" cy="12967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397" y="189489"/>
            <a:ext cx="4072803" cy="23379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70" y="1265757"/>
            <a:ext cx="5580194" cy="125670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568" y="2483270"/>
            <a:ext cx="333422" cy="34294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109" y="2516286"/>
            <a:ext cx="285790" cy="304843"/>
          </a:xfrm>
          <a:prstGeom prst="rect">
            <a:avLst/>
          </a:prstGeom>
        </p:spPr>
      </p:pic>
      <p:pic>
        <p:nvPicPr>
          <p:cNvPr id="13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0" y="3064301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15" y="3048357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Výsečový 14"/>
          <p:cNvSpPr/>
          <p:nvPr/>
        </p:nvSpPr>
        <p:spPr>
          <a:xfrm rot="16200000">
            <a:off x="1217423" y="3337678"/>
            <a:ext cx="1631541" cy="1589518"/>
          </a:xfrm>
          <a:prstGeom prst="pie">
            <a:avLst>
              <a:gd name="adj1" fmla="val 0"/>
              <a:gd name="adj2" fmla="val 4465149"/>
            </a:avLst>
          </a:prstGeom>
          <a:solidFill>
            <a:srgbClr val="00B1EB"/>
          </a:solidFill>
          <a:ln>
            <a:noFill/>
          </a:ln>
          <a:effectLst>
            <a:glow rad="63500">
              <a:srgbClr val="00B1EB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Výsečový 15"/>
          <p:cNvSpPr/>
          <p:nvPr/>
        </p:nvSpPr>
        <p:spPr>
          <a:xfrm rot="16200000">
            <a:off x="3751268" y="3329867"/>
            <a:ext cx="1631541" cy="1589518"/>
          </a:xfrm>
          <a:prstGeom prst="pie">
            <a:avLst>
              <a:gd name="adj1" fmla="val 0"/>
              <a:gd name="adj2" fmla="val 5191919"/>
            </a:avLst>
          </a:prstGeom>
          <a:solidFill>
            <a:srgbClr val="EA5297"/>
          </a:solidFill>
          <a:ln>
            <a:noFill/>
          </a:ln>
          <a:effectLst>
            <a:glow rad="63500">
              <a:srgbClr val="EA5297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48907" y="3949149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B4255"/>
                </a:solidFill>
              </a:rPr>
              <a:t>2:34</a:t>
            </a:r>
            <a:endParaRPr lang="cs-CZ" dirty="0">
              <a:solidFill>
                <a:srgbClr val="2B4255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248484" y="3921731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B4255"/>
                </a:solidFill>
              </a:rPr>
              <a:t>2:54</a:t>
            </a:r>
            <a:endParaRPr lang="cs-CZ" dirty="0">
              <a:solidFill>
                <a:srgbClr val="2B4255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418944" y="2922672"/>
            <a:ext cx="17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2"/>
                </a:solidFill>
                <a:cs typeface="Arial" panose="020B0604020202020204" pitchFamily="34" charset="0"/>
              </a:rPr>
              <a:t>Školní povinnosti</a:t>
            </a:r>
            <a:endParaRPr lang="cs-CZ" sz="18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593146" y="4984339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solidFill>
                  <a:srgbClr val="00B1EB"/>
                </a:solidFill>
                <a:cs typeface="Arial" panose="020B0604020202020204" pitchFamily="34" charset="0"/>
              </a:rPr>
              <a:t>Chlapci</a:t>
            </a:r>
            <a:endParaRPr lang="cs-CZ" sz="1800" dirty="0">
              <a:solidFill>
                <a:srgbClr val="00B1EB"/>
              </a:solidFill>
              <a:cs typeface="Arial" panose="020B0604020202020204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136732" y="4978261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EA5297"/>
                </a:solidFill>
                <a:cs typeface="Arial" panose="020B0604020202020204" pitchFamily="34" charset="0"/>
              </a:rPr>
              <a:t>Dívky</a:t>
            </a:r>
            <a:endParaRPr lang="cs-CZ" sz="1800" dirty="0">
              <a:solidFill>
                <a:srgbClr val="EA5297"/>
              </a:solidFill>
              <a:cs typeface="Arial" panose="020B0604020202020204" pitchFamily="34" charset="0"/>
            </a:endParaRPr>
          </a:p>
        </p:txBody>
      </p:sp>
      <p:pic>
        <p:nvPicPr>
          <p:cNvPr id="36" name="Obrázek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0401" y="2877398"/>
            <a:ext cx="5412650" cy="28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98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29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914330" cy="3898669"/>
          </a:xfrm>
        </p:spPr>
        <p:txBody>
          <a:bodyPr/>
          <a:lstStyle/>
          <a:p>
            <a:pPr marL="342900" lvl="1" indent="-342900"/>
            <a:endParaRPr lang="cs-CZ" dirty="0" smtClean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9" y="5710846"/>
            <a:ext cx="7639015" cy="12967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397" y="189489"/>
            <a:ext cx="4072803" cy="23379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70" y="1265757"/>
            <a:ext cx="5580194" cy="1256704"/>
          </a:xfrm>
          <a:prstGeom prst="rect">
            <a:avLst/>
          </a:prstGeom>
        </p:spPr>
      </p:pic>
      <p:pic>
        <p:nvPicPr>
          <p:cNvPr id="13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0" y="3064301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15" y="3048357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Výsečový 14"/>
          <p:cNvSpPr/>
          <p:nvPr/>
        </p:nvSpPr>
        <p:spPr>
          <a:xfrm rot="16200000">
            <a:off x="1217423" y="3337678"/>
            <a:ext cx="1631541" cy="1589518"/>
          </a:xfrm>
          <a:prstGeom prst="pie">
            <a:avLst>
              <a:gd name="adj1" fmla="val 0"/>
              <a:gd name="adj2" fmla="val 4483782"/>
            </a:avLst>
          </a:prstGeom>
          <a:solidFill>
            <a:srgbClr val="00B1EB"/>
          </a:solidFill>
          <a:ln>
            <a:noFill/>
          </a:ln>
          <a:effectLst>
            <a:glow rad="63500">
              <a:srgbClr val="00B1EB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Výsečový 15"/>
          <p:cNvSpPr/>
          <p:nvPr/>
        </p:nvSpPr>
        <p:spPr>
          <a:xfrm rot="16200000">
            <a:off x="3751268" y="3329867"/>
            <a:ext cx="1631541" cy="1589518"/>
          </a:xfrm>
          <a:prstGeom prst="pie">
            <a:avLst>
              <a:gd name="adj1" fmla="val 0"/>
              <a:gd name="adj2" fmla="val 5201081"/>
            </a:avLst>
          </a:prstGeom>
          <a:solidFill>
            <a:srgbClr val="EA5297"/>
          </a:solidFill>
          <a:ln>
            <a:noFill/>
          </a:ln>
          <a:effectLst>
            <a:glow rad="63500">
              <a:srgbClr val="EA5297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48907" y="3949149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B4255"/>
                </a:solidFill>
              </a:rPr>
              <a:t>2:34</a:t>
            </a:r>
            <a:endParaRPr lang="cs-CZ" dirty="0">
              <a:solidFill>
                <a:srgbClr val="2B4255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248484" y="3921731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B4255"/>
                </a:solidFill>
              </a:rPr>
              <a:t>2:54</a:t>
            </a:r>
            <a:endParaRPr lang="cs-CZ" dirty="0">
              <a:solidFill>
                <a:srgbClr val="2B4255"/>
              </a:solidFill>
            </a:endParaRPr>
          </a:p>
        </p:txBody>
      </p:sp>
      <p:pic>
        <p:nvPicPr>
          <p:cNvPr id="19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4" y="3063983"/>
            <a:ext cx="2105022" cy="21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46" y="3063983"/>
            <a:ext cx="2105022" cy="21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Výsečový 20"/>
          <p:cNvSpPr/>
          <p:nvPr/>
        </p:nvSpPr>
        <p:spPr>
          <a:xfrm rot="16200000">
            <a:off x="6681086" y="3321735"/>
            <a:ext cx="1631541" cy="1589518"/>
          </a:xfrm>
          <a:prstGeom prst="pie">
            <a:avLst>
              <a:gd name="adj1" fmla="val 0"/>
              <a:gd name="adj2" fmla="val 9398171"/>
            </a:avLst>
          </a:prstGeom>
          <a:solidFill>
            <a:srgbClr val="00B1EB"/>
          </a:solidFill>
          <a:ln>
            <a:noFill/>
          </a:ln>
          <a:effectLst>
            <a:glow rad="63500">
              <a:srgbClr val="00B1EB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Výsečový 21"/>
          <p:cNvSpPr/>
          <p:nvPr/>
        </p:nvSpPr>
        <p:spPr>
          <a:xfrm rot="16200000">
            <a:off x="9231687" y="3321734"/>
            <a:ext cx="1631541" cy="1589518"/>
          </a:xfrm>
          <a:prstGeom prst="pie">
            <a:avLst>
              <a:gd name="adj1" fmla="val 0"/>
              <a:gd name="adj2" fmla="val 8652729"/>
            </a:avLst>
          </a:prstGeom>
          <a:solidFill>
            <a:srgbClr val="EA5297"/>
          </a:solidFill>
          <a:ln>
            <a:noFill/>
          </a:ln>
          <a:effectLst>
            <a:glow rad="63500">
              <a:srgbClr val="EA5297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145088" y="3933206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B4255"/>
                </a:solidFill>
              </a:rPr>
              <a:t>5:14</a:t>
            </a:r>
            <a:endParaRPr lang="cs-CZ" dirty="0">
              <a:solidFill>
                <a:srgbClr val="2B4255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695032" y="3925393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B4255"/>
                </a:solidFill>
              </a:rPr>
              <a:t>4:51</a:t>
            </a:r>
            <a:endParaRPr lang="cs-CZ" dirty="0">
              <a:solidFill>
                <a:srgbClr val="2B4255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418944" y="2922672"/>
            <a:ext cx="17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2"/>
                </a:solidFill>
                <a:cs typeface="Arial" panose="020B0604020202020204" pitchFamily="34" charset="0"/>
              </a:rPr>
              <a:t>Školní povinnosti</a:t>
            </a:r>
            <a:endParaRPr lang="cs-CZ" sz="18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8229560" y="2922672"/>
            <a:ext cx="108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solidFill>
                  <a:schemeClr val="accent2"/>
                </a:solidFill>
                <a:cs typeface="Arial" panose="020B0604020202020204" pitchFamily="34" charset="0"/>
              </a:rPr>
              <a:t>Volný čas</a:t>
            </a:r>
            <a:endParaRPr lang="cs-CZ" sz="18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593146" y="4984339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solidFill>
                  <a:srgbClr val="00B1EB"/>
                </a:solidFill>
                <a:cs typeface="Arial" panose="020B0604020202020204" pitchFamily="34" charset="0"/>
              </a:rPr>
              <a:t>Chlapci</a:t>
            </a:r>
            <a:endParaRPr lang="cs-CZ" sz="1800" dirty="0">
              <a:solidFill>
                <a:srgbClr val="00B1EB"/>
              </a:solidFill>
              <a:cs typeface="Arial" panose="020B060402020202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7066549" y="4984339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solidFill>
                  <a:srgbClr val="00B1EB"/>
                </a:solidFill>
                <a:cs typeface="Arial" panose="020B0604020202020204" pitchFamily="34" charset="0"/>
              </a:rPr>
              <a:t>Chlapci</a:t>
            </a:r>
            <a:endParaRPr lang="cs-CZ" sz="1800" dirty="0">
              <a:solidFill>
                <a:srgbClr val="00B1EB"/>
              </a:solidFill>
              <a:cs typeface="Arial" panose="020B0604020202020204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136732" y="4978261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EA5297"/>
                </a:solidFill>
                <a:cs typeface="Arial" panose="020B0604020202020204" pitchFamily="34" charset="0"/>
              </a:rPr>
              <a:t>Dívky</a:t>
            </a:r>
            <a:endParaRPr lang="cs-CZ" sz="1800" dirty="0">
              <a:solidFill>
                <a:srgbClr val="EA5297"/>
              </a:solidFill>
              <a:cs typeface="Arial" panose="020B060402020202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9617151" y="5000283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EA5297"/>
                </a:solidFill>
                <a:cs typeface="Arial" panose="020B0604020202020204" pitchFamily="34" charset="0"/>
              </a:rPr>
              <a:t>Dívky</a:t>
            </a:r>
            <a:endParaRPr lang="cs-CZ" sz="1800" dirty="0">
              <a:solidFill>
                <a:srgbClr val="EA5297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894" y="2856091"/>
            <a:ext cx="5475834" cy="28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30" grpId="0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914330" cy="3190453"/>
          </a:xfrm>
        </p:spPr>
        <p:txBody>
          <a:bodyPr/>
          <a:lstStyle/>
          <a:p>
            <a:pPr marL="342900" lvl="1" indent="-342900"/>
            <a:r>
              <a:rPr lang="cs-CZ" b="1" dirty="0" smtClean="0">
                <a:latin typeface="+mn-lt"/>
              </a:rPr>
              <a:t>36 % </a:t>
            </a:r>
            <a:r>
              <a:rPr lang="cs-CZ" dirty="0" smtClean="0">
                <a:latin typeface="+mn-lt"/>
              </a:rPr>
              <a:t>vnímalo, že jejich rodiče pracovali méně</a:t>
            </a:r>
          </a:p>
          <a:p>
            <a:pPr marL="342900" lvl="1" indent="-342900"/>
            <a:endParaRPr lang="cs-CZ" dirty="0" smtClean="0">
              <a:latin typeface="+mn-lt"/>
            </a:endParaRPr>
          </a:p>
          <a:p>
            <a:pPr marL="342900" lvl="1" indent="-342900"/>
            <a:r>
              <a:rPr lang="cs-CZ" b="1" dirty="0" smtClean="0">
                <a:latin typeface="+mn-lt"/>
              </a:rPr>
              <a:t>59 % </a:t>
            </a:r>
            <a:r>
              <a:rPr lang="cs-CZ" dirty="0" smtClean="0">
                <a:latin typeface="+mn-lt"/>
              </a:rPr>
              <a:t>uvádělo více </a:t>
            </a:r>
            <a:r>
              <a:rPr lang="cs-CZ" dirty="0" smtClean="0">
                <a:latin typeface="+mn-lt"/>
              </a:rPr>
              <a:t>času se věnovat společným aktivitám</a:t>
            </a:r>
          </a:p>
          <a:p>
            <a:pPr marL="342900" lvl="1" indent="-342900"/>
            <a:endParaRPr lang="cs-CZ" dirty="0" smtClean="0">
              <a:latin typeface="+mn-lt"/>
            </a:endParaRPr>
          </a:p>
          <a:p>
            <a:pPr marL="342900" lvl="1" indent="-342900"/>
            <a:r>
              <a:rPr lang="cs-CZ" b="1" dirty="0" smtClean="0">
                <a:latin typeface="+mn-lt"/>
              </a:rPr>
              <a:t>64 % </a:t>
            </a:r>
            <a:r>
              <a:rPr lang="cs-CZ" dirty="0" smtClean="0">
                <a:latin typeface="+mn-lt"/>
              </a:rPr>
              <a:t>mělo prostor se naučit novým věcem </a:t>
            </a:r>
          </a:p>
          <a:p>
            <a:pPr marL="342900" lvl="1" indent="-342900"/>
            <a:endParaRPr lang="cs-CZ" dirty="0" smtClean="0">
              <a:latin typeface="+mn-lt"/>
            </a:endParaRPr>
          </a:p>
          <a:p>
            <a:pPr marL="342900" lvl="1" indent="-342900"/>
            <a:r>
              <a:rPr lang="cs-CZ" b="1" dirty="0" smtClean="0">
                <a:latin typeface="+mn-lt"/>
              </a:rPr>
              <a:t>20 % </a:t>
            </a:r>
            <a:r>
              <a:rPr lang="cs-CZ" dirty="0" smtClean="0">
                <a:latin typeface="+mn-lt"/>
              </a:rPr>
              <a:t>se doma cítilo </a:t>
            </a:r>
            <a:r>
              <a:rPr lang="cs-CZ" dirty="0" smtClean="0">
                <a:latin typeface="+mn-lt"/>
              </a:rPr>
              <a:t>stísněně</a:t>
            </a:r>
          </a:p>
          <a:p>
            <a:pPr marL="342900" lvl="1" indent="-342900"/>
            <a:endParaRPr lang="cs-CZ" dirty="0">
              <a:latin typeface="+mn-lt"/>
            </a:endParaRPr>
          </a:p>
          <a:p>
            <a:pPr marL="342900" lvl="1" indent="-342900"/>
            <a:endParaRPr lang="cs-CZ" dirty="0" smtClean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9" y="5710846"/>
            <a:ext cx="7639015" cy="12967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70" y="1259601"/>
            <a:ext cx="5855964" cy="12424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372" y="0"/>
            <a:ext cx="3015373" cy="298064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08451" y="5184742"/>
            <a:ext cx="3080490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30" dirty="0">
                <a:solidFill>
                  <a:srgbClr val="6C6D70"/>
                </a:solidFill>
              </a:rPr>
              <a:t>→ častější </a:t>
            </a:r>
            <a:r>
              <a:rPr lang="cs-CZ" sz="2430" dirty="0" smtClean="0">
                <a:solidFill>
                  <a:srgbClr val="6C6D70"/>
                </a:solidFill>
              </a:rPr>
              <a:t>hádky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221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1"/>
            <a:ext cx="10914330" cy="3250276"/>
          </a:xfrm>
        </p:spPr>
        <p:txBody>
          <a:bodyPr/>
          <a:lstStyle/>
          <a:p>
            <a:pPr marL="342900" lvl="1" indent="-342900"/>
            <a:r>
              <a:rPr lang="cs-CZ" b="1" dirty="0" smtClean="0">
                <a:latin typeface="+mn-lt"/>
              </a:rPr>
              <a:t>21 % </a:t>
            </a:r>
            <a:r>
              <a:rPr lang="cs-CZ" dirty="0" smtClean="0">
                <a:latin typeface="+mn-lt"/>
              </a:rPr>
              <a:t>chyběl někdo, s kým by si mohli promluvit</a:t>
            </a:r>
          </a:p>
          <a:p>
            <a:pPr marL="342900" lvl="1" indent="-342900"/>
            <a:endParaRPr lang="cs-CZ" dirty="0" smtClean="0">
              <a:latin typeface="+mn-lt"/>
            </a:endParaRPr>
          </a:p>
          <a:p>
            <a:pPr marL="342900" lvl="1" indent="-342900"/>
            <a:r>
              <a:rPr lang="cs-CZ" b="1" dirty="0" smtClean="0">
                <a:latin typeface="+mn-lt"/>
              </a:rPr>
              <a:t>19 % </a:t>
            </a:r>
            <a:r>
              <a:rPr lang="cs-CZ" dirty="0" smtClean="0">
                <a:latin typeface="+mn-lt"/>
              </a:rPr>
              <a:t>dívek a </a:t>
            </a:r>
            <a:r>
              <a:rPr lang="cs-CZ" b="1" dirty="0" smtClean="0">
                <a:latin typeface="+mn-lt"/>
              </a:rPr>
              <a:t>10 % </a:t>
            </a:r>
            <a:r>
              <a:rPr lang="cs-CZ" dirty="0" smtClean="0">
                <a:latin typeface="+mn-lt"/>
              </a:rPr>
              <a:t>chlapců se cítilo osaměle</a:t>
            </a:r>
            <a:endParaRPr lang="cs-CZ" b="1" dirty="0" smtClean="0">
              <a:latin typeface="+mn-lt"/>
            </a:endParaRPr>
          </a:p>
          <a:p>
            <a:pPr marL="342900" lvl="1" indent="-342900"/>
            <a:endParaRPr lang="cs-CZ" dirty="0" smtClean="0">
              <a:latin typeface="+mn-lt"/>
            </a:endParaRPr>
          </a:p>
          <a:p>
            <a:pPr marL="342900" lvl="1" indent="-342900"/>
            <a:r>
              <a:rPr lang="cs-CZ" b="1" dirty="0" smtClean="0">
                <a:latin typeface="+mn-lt"/>
              </a:rPr>
              <a:t>63 % </a:t>
            </a:r>
            <a:r>
              <a:rPr lang="cs-CZ" dirty="0" smtClean="0">
                <a:latin typeface="+mn-lt"/>
              </a:rPr>
              <a:t>pocity osamělosti </a:t>
            </a:r>
            <a:r>
              <a:rPr lang="cs-CZ" dirty="0" smtClean="0">
                <a:latin typeface="+mn-lt"/>
              </a:rPr>
              <a:t>netrpělo</a:t>
            </a:r>
          </a:p>
          <a:p>
            <a:pPr marL="0" lvl="1" indent="0">
              <a:buNone/>
            </a:pPr>
            <a:endParaRPr lang="cs-CZ" dirty="0" smtClean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9" y="5710846"/>
            <a:ext cx="7639015" cy="12967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70" y="1175117"/>
            <a:ext cx="5747603" cy="12854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708" y="0"/>
            <a:ext cx="3401465" cy="32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78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0" y="1260946"/>
            <a:ext cx="6095587" cy="11996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881" y="660400"/>
            <a:ext cx="1438239" cy="133364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121" y="2460570"/>
            <a:ext cx="6590631" cy="42446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304" y="125839"/>
            <a:ext cx="1724266" cy="8764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9498" y="1364826"/>
            <a:ext cx="1597012" cy="7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1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0" y="1260946"/>
            <a:ext cx="6095587" cy="11996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263" y="290735"/>
            <a:ext cx="1369741" cy="12701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44" y="0"/>
            <a:ext cx="10621143" cy="6840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989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0" y="1260946"/>
            <a:ext cx="6095587" cy="11996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1" y="-1"/>
            <a:ext cx="2362200" cy="2190405"/>
          </a:xfrm>
          <a:prstGeom prst="rect">
            <a:avLst/>
          </a:prstGeom>
        </p:spPr>
      </p:pic>
      <p:pic>
        <p:nvPicPr>
          <p:cNvPr id="6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4" y="2397195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69" y="2381251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ýsečový 8"/>
          <p:cNvSpPr/>
          <p:nvPr/>
        </p:nvSpPr>
        <p:spPr>
          <a:xfrm rot="16200000">
            <a:off x="464177" y="2670572"/>
            <a:ext cx="1631541" cy="1589518"/>
          </a:xfrm>
          <a:prstGeom prst="pie">
            <a:avLst>
              <a:gd name="adj1" fmla="val 0"/>
              <a:gd name="adj2" fmla="val 15646943"/>
            </a:avLst>
          </a:prstGeom>
          <a:solidFill>
            <a:srgbClr val="00B1EB"/>
          </a:solidFill>
          <a:ln>
            <a:noFill/>
          </a:ln>
          <a:effectLst>
            <a:glow rad="63500">
              <a:srgbClr val="00B1EB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Výsečový 9"/>
          <p:cNvSpPr/>
          <p:nvPr/>
        </p:nvSpPr>
        <p:spPr>
          <a:xfrm rot="16200000">
            <a:off x="2998022" y="2662761"/>
            <a:ext cx="1631541" cy="1589518"/>
          </a:xfrm>
          <a:prstGeom prst="pie">
            <a:avLst>
              <a:gd name="adj1" fmla="val 0"/>
              <a:gd name="adj2" fmla="val 18300193"/>
            </a:avLst>
          </a:prstGeom>
          <a:solidFill>
            <a:srgbClr val="2B4255"/>
          </a:solidFill>
          <a:ln>
            <a:noFill/>
          </a:ln>
          <a:effectLst>
            <a:glow rad="63500">
              <a:srgbClr val="EA5297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95661" y="3282043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2B4255"/>
                </a:solidFill>
              </a:rPr>
              <a:t>8:46</a:t>
            </a:r>
            <a:endParaRPr lang="cs-CZ" b="1" dirty="0">
              <a:solidFill>
                <a:srgbClr val="2B4255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95238" y="3254625"/>
            <a:ext cx="704850" cy="366575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2B4255"/>
                </a:solidFill>
              </a:rPr>
              <a:t>10:04</a:t>
            </a:r>
            <a:endParaRPr lang="cs-CZ" b="1" dirty="0">
              <a:solidFill>
                <a:srgbClr val="2B4255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39900" y="4317233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rgbClr val="00B1EB"/>
                </a:solidFill>
                <a:cs typeface="Arial" panose="020B0604020202020204" pitchFamily="34" charset="0"/>
              </a:rPr>
              <a:t>2018</a:t>
            </a:r>
            <a:endParaRPr lang="cs-CZ" sz="1800" b="1" dirty="0">
              <a:solidFill>
                <a:srgbClr val="00B1EB"/>
              </a:solidFill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83486" y="4311155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2B4255"/>
                </a:solidFill>
                <a:cs typeface="Arial" panose="020B0604020202020204" pitchFamily="34" charset="0"/>
              </a:rPr>
              <a:t>2020</a:t>
            </a:r>
            <a:endParaRPr lang="cs-CZ" sz="1800" b="1" dirty="0">
              <a:solidFill>
                <a:srgbClr val="2B4255"/>
              </a:solidFill>
              <a:cs typeface="Arial" panose="020B0604020202020204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194050" y="1690791"/>
            <a:ext cx="1143000" cy="372959"/>
          </a:xfrm>
          <a:prstGeom prst="roundRect">
            <a:avLst/>
          </a:prstGeom>
          <a:noFill/>
          <a:ln w="38100">
            <a:solidFill>
              <a:srgbClr val="2B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se šipkou 31"/>
          <p:cNvCxnSpPr>
            <a:stCxn id="6" idx="3"/>
            <a:endCxn id="7" idx="1"/>
          </p:cNvCxnSpPr>
          <p:nvPr/>
        </p:nvCxnSpPr>
        <p:spPr>
          <a:xfrm flipV="1">
            <a:off x="2340271" y="3441575"/>
            <a:ext cx="413198" cy="15944"/>
          </a:xfrm>
          <a:prstGeom prst="straightConnector1">
            <a:avLst/>
          </a:prstGeom>
          <a:ln w="57150">
            <a:solidFill>
              <a:srgbClr val="2B4255"/>
            </a:solidFill>
            <a:tailEnd type="triangle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04" y="4462678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49" y="4446734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Výsečový 53"/>
          <p:cNvSpPr/>
          <p:nvPr/>
        </p:nvSpPr>
        <p:spPr>
          <a:xfrm rot="16200000">
            <a:off x="4301057" y="4736055"/>
            <a:ext cx="1631541" cy="1589518"/>
          </a:xfrm>
          <a:prstGeom prst="pie">
            <a:avLst>
              <a:gd name="adj1" fmla="val 0"/>
              <a:gd name="adj2" fmla="val 14678446"/>
            </a:avLst>
          </a:prstGeom>
          <a:solidFill>
            <a:srgbClr val="00B1EB"/>
          </a:solidFill>
          <a:ln>
            <a:noFill/>
          </a:ln>
          <a:effectLst>
            <a:glow rad="63500">
              <a:srgbClr val="00B1EB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5" name="Výsečový 54"/>
          <p:cNvSpPr/>
          <p:nvPr/>
        </p:nvSpPr>
        <p:spPr>
          <a:xfrm rot="16200000">
            <a:off x="6834902" y="4728244"/>
            <a:ext cx="1631541" cy="1589518"/>
          </a:xfrm>
          <a:prstGeom prst="pie">
            <a:avLst>
              <a:gd name="adj1" fmla="val 0"/>
              <a:gd name="adj2" fmla="val 17073312"/>
            </a:avLst>
          </a:prstGeom>
          <a:solidFill>
            <a:srgbClr val="2B4255"/>
          </a:solidFill>
          <a:ln>
            <a:noFill/>
          </a:ln>
          <a:effectLst>
            <a:glow rad="63500">
              <a:srgbClr val="EA5297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832541" y="5347526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2B4255"/>
                </a:solidFill>
              </a:rPr>
              <a:t>8:07</a:t>
            </a:r>
            <a:endParaRPr lang="cs-CZ" b="1" dirty="0">
              <a:solidFill>
                <a:srgbClr val="2B4255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7332118" y="5320108"/>
            <a:ext cx="704850" cy="366575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2B4255"/>
                </a:solidFill>
              </a:rPr>
              <a:t>9:24</a:t>
            </a:r>
            <a:endParaRPr lang="cs-CZ" b="1" dirty="0">
              <a:solidFill>
                <a:srgbClr val="2B4255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4676780" y="6382716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rgbClr val="00B1EB"/>
                </a:solidFill>
                <a:cs typeface="Arial" panose="020B0604020202020204" pitchFamily="34" charset="0"/>
              </a:rPr>
              <a:t>2018</a:t>
            </a:r>
            <a:endParaRPr lang="cs-CZ" sz="1800" b="1" dirty="0">
              <a:solidFill>
                <a:srgbClr val="00B1EB"/>
              </a:solidFill>
              <a:cs typeface="Arial" panose="020B0604020202020204" pitchFamily="34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7220366" y="6376638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2B4255"/>
                </a:solidFill>
                <a:cs typeface="Arial" panose="020B0604020202020204" pitchFamily="34" charset="0"/>
              </a:rPr>
              <a:t>2020</a:t>
            </a:r>
            <a:endParaRPr lang="cs-CZ" sz="1800" b="1" dirty="0">
              <a:solidFill>
                <a:srgbClr val="2B4255"/>
              </a:solidFill>
              <a:cs typeface="Arial" panose="020B0604020202020204" pitchFamily="34" charset="0"/>
            </a:endParaRPr>
          </a:p>
        </p:txBody>
      </p:sp>
      <p:cxnSp>
        <p:nvCxnSpPr>
          <p:cNvPr id="60" name="Přímá spojnice se šipkou 59"/>
          <p:cNvCxnSpPr>
            <a:stCxn id="52" idx="3"/>
            <a:endCxn id="53" idx="1"/>
          </p:cNvCxnSpPr>
          <p:nvPr/>
        </p:nvCxnSpPr>
        <p:spPr>
          <a:xfrm flipV="1">
            <a:off x="6177151" y="5507058"/>
            <a:ext cx="413198" cy="15944"/>
          </a:xfrm>
          <a:prstGeom prst="straightConnector1">
            <a:avLst/>
          </a:prstGeom>
          <a:ln w="57150">
            <a:solidFill>
              <a:srgbClr val="2B4255"/>
            </a:solidFill>
            <a:tailEnd type="triangle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09" y="2139144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54" y="2123200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Výsečový 62"/>
          <p:cNvSpPr/>
          <p:nvPr/>
        </p:nvSpPr>
        <p:spPr>
          <a:xfrm rot="16200000">
            <a:off x="7629662" y="2412521"/>
            <a:ext cx="1631541" cy="1589518"/>
          </a:xfrm>
          <a:prstGeom prst="pie">
            <a:avLst>
              <a:gd name="adj1" fmla="val 0"/>
              <a:gd name="adj2" fmla="val 13534935"/>
            </a:avLst>
          </a:prstGeom>
          <a:solidFill>
            <a:srgbClr val="00B1EB"/>
          </a:solidFill>
          <a:ln>
            <a:noFill/>
          </a:ln>
          <a:effectLst>
            <a:glow rad="63500">
              <a:srgbClr val="00B1EB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4" name="Výsečový 63"/>
          <p:cNvSpPr/>
          <p:nvPr/>
        </p:nvSpPr>
        <p:spPr>
          <a:xfrm rot="16200000">
            <a:off x="10163507" y="2404710"/>
            <a:ext cx="1631541" cy="1589518"/>
          </a:xfrm>
          <a:prstGeom prst="pie">
            <a:avLst>
              <a:gd name="adj1" fmla="val 0"/>
              <a:gd name="adj2" fmla="val 16441533"/>
            </a:avLst>
          </a:prstGeom>
          <a:solidFill>
            <a:srgbClr val="2B4255"/>
          </a:solidFill>
          <a:ln>
            <a:noFill/>
          </a:ln>
          <a:effectLst>
            <a:glow rad="63500">
              <a:srgbClr val="EA5297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8161146" y="3023992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2B4255"/>
                </a:solidFill>
              </a:rPr>
              <a:t>7:38</a:t>
            </a:r>
            <a:endParaRPr lang="cs-CZ" b="1" dirty="0">
              <a:solidFill>
                <a:srgbClr val="2B4255"/>
              </a:solidFill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10660723" y="2996574"/>
            <a:ext cx="704850" cy="366575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2B4255"/>
                </a:solidFill>
              </a:rPr>
              <a:t>9:06</a:t>
            </a:r>
            <a:endParaRPr lang="cs-CZ" b="1" dirty="0">
              <a:solidFill>
                <a:srgbClr val="2B4255"/>
              </a:solidFill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8005385" y="4059182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rgbClr val="00B1EB"/>
                </a:solidFill>
                <a:cs typeface="Arial" panose="020B0604020202020204" pitchFamily="34" charset="0"/>
              </a:rPr>
              <a:t>2018</a:t>
            </a:r>
            <a:endParaRPr lang="cs-CZ" sz="1800" b="1" dirty="0">
              <a:solidFill>
                <a:srgbClr val="00B1EB"/>
              </a:solidFill>
              <a:cs typeface="Arial" panose="020B0604020202020204" pitchFamily="34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10548971" y="4053104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2B4255"/>
                </a:solidFill>
                <a:cs typeface="Arial" panose="020B0604020202020204" pitchFamily="34" charset="0"/>
              </a:rPr>
              <a:t>2020</a:t>
            </a:r>
            <a:endParaRPr lang="cs-CZ" sz="1800" b="1" dirty="0">
              <a:solidFill>
                <a:srgbClr val="2B4255"/>
              </a:solidFill>
              <a:cs typeface="Arial" panose="020B0604020202020204" pitchFamily="34" charset="0"/>
            </a:endParaRPr>
          </a:p>
        </p:txBody>
      </p:sp>
      <p:cxnSp>
        <p:nvCxnSpPr>
          <p:cNvPr id="69" name="Přímá spojnice se šipkou 68"/>
          <p:cNvCxnSpPr>
            <a:stCxn id="61" idx="3"/>
            <a:endCxn id="62" idx="1"/>
          </p:cNvCxnSpPr>
          <p:nvPr/>
        </p:nvCxnSpPr>
        <p:spPr>
          <a:xfrm flipV="1">
            <a:off x="9505756" y="3183524"/>
            <a:ext cx="413198" cy="15944"/>
          </a:xfrm>
          <a:prstGeom prst="straightConnector1">
            <a:avLst/>
          </a:prstGeom>
          <a:ln w="57150">
            <a:solidFill>
              <a:srgbClr val="2B4255"/>
            </a:solidFill>
            <a:tailEnd type="triangle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2158422" y="4313636"/>
            <a:ext cx="86061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rgbClr val="2B4255"/>
                </a:solidFill>
                <a:cs typeface="Arial" panose="020B0604020202020204" pitchFamily="34" charset="0"/>
              </a:rPr>
              <a:t>11letí</a:t>
            </a:r>
            <a:endParaRPr lang="cs-CZ" sz="1800" b="1" dirty="0">
              <a:solidFill>
                <a:srgbClr val="2B4255"/>
              </a:solidFill>
              <a:cs typeface="Arial" panose="020B0604020202020204" pitchFamily="34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6070988" y="6376638"/>
            <a:ext cx="86061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rgbClr val="2B4255"/>
                </a:solidFill>
                <a:cs typeface="Arial" panose="020B0604020202020204" pitchFamily="34" charset="0"/>
              </a:rPr>
              <a:t>13letí</a:t>
            </a:r>
            <a:endParaRPr lang="cs-CZ" sz="1800" b="1" dirty="0">
              <a:solidFill>
                <a:srgbClr val="2B4255"/>
              </a:solidFill>
              <a:cs typeface="Arial" panose="020B0604020202020204" pitchFamily="34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9403341" y="4053104"/>
            <a:ext cx="86061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rgbClr val="2B4255"/>
                </a:solidFill>
                <a:cs typeface="Arial" panose="020B0604020202020204" pitchFamily="34" charset="0"/>
              </a:rPr>
              <a:t>15letí</a:t>
            </a:r>
            <a:endParaRPr lang="cs-CZ" sz="1800" b="1" dirty="0">
              <a:solidFill>
                <a:srgbClr val="2B425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5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 animBg="1"/>
      <p:bldP spid="14" grpId="0"/>
      <p:bldP spid="15" grpId="0"/>
      <p:bldP spid="3" grpId="0" animBg="1"/>
      <p:bldP spid="54" grpId="0" animBg="1"/>
      <p:bldP spid="55" grpId="0" animBg="1"/>
      <p:bldP spid="56" grpId="0"/>
      <p:bldP spid="57" grpId="0" animBg="1"/>
      <p:bldP spid="58" grpId="0"/>
      <p:bldP spid="59" grpId="0"/>
      <p:bldP spid="63" grpId="0" animBg="1"/>
      <p:bldP spid="64" grpId="0" animBg="1"/>
      <p:bldP spid="65" grpId="0"/>
      <p:bldP spid="66" grpId="0" animBg="1"/>
      <p:bldP spid="67" grpId="0"/>
      <p:bldP spid="68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0" y="1260946"/>
            <a:ext cx="6095587" cy="11996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1" y="-1"/>
            <a:ext cx="2362200" cy="2190405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3194050" y="1690791"/>
            <a:ext cx="1143000" cy="372959"/>
          </a:xfrm>
          <a:prstGeom prst="roundRect">
            <a:avLst/>
          </a:prstGeom>
          <a:noFill/>
          <a:ln w="38100">
            <a:solidFill>
              <a:srgbClr val="2B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2615661" cy="4379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+mn-lt"/>
              </a:rPr>
              <a:t>6–12 let</a:t>
            </a:r>
          </a:p>
          <a:p>
            <a:pPr marL="0" lvl="1" indent="0">
              <a:buNone/>
            </a:pPr>
            <a:r>
              <a:rPr lang="cs-CZ" dirty="0" smtClean="0">
                <a:latin typeface="+mn-lt"/>
              </a:rPr>
              <a:t>9–12 hodin denně</a:t>
            </a:r>
          </a:p>
          <a:p>
            <a:pPr marL="0" lvl="1" indent="0">
              <a:buNone/>
            </a:pPr>
            <a:endParaRPr lang="cs-CZ" dirty="0">
              <a:latin typeface="+mn-lt"/>
            </a:endParaRPr>
          </a:p>
          <a:p>
            <a:pPr marL="0" indent="0">
              <a:buNone/>
            </a:pPr>
            <a:r>
              <a:rPr lang="cs-CZ" b="1" dirty="0" smtClean="0">
                <a:latin typeface="+mn-lt"/>
              </a:rPr>
              <a:t>13–18 </a:t>
            </a:r>
            <a:r>
              <a:rPr lang="cs-CZ" b="1" dirty="0">
                <a:latin typeface="+mn-lt"/>
              </a:rPr>
              <a:t>let</a:t>
            </a:r>
          </a:p>
          <a:p>
            <a:pPr marL="0" lvl="1" indent="0">
              <a:buNone/>
            </a:pPr>
            <a:r>
              <a:rPr lang="cs-CZ" dirty="0" smtClean="0">
                <a:latin typeface="+mn-lt"/>
              </a:rPr>
              <a:t>8–10 </a:t>
            </a:r>
            <a:r>
              <a:rPr lang="cs-CZ" dirty="0">
                <a:latin typeface="+mn-lt"/>
              </a:rPr>
              <a:t>hodin </a:t>
            </a:r>
            <a:r>
              <a:rPr lang="cs-CZ" dirty="0" smtClean="0">
                <a:latin typeface="+mn-lt"/>
              </a:rPr>
              <a:t>denně</a:t>
            </a:r>
          </a:p>
          <a:p>
            <a:pPr marL="0" lvl="1" indent="0">
              <a:buNone/>
            </a:pPr>
            <a:endParaRPr lang="cs-CZ" dirty="0">
              <a:latin typeface="+mn-lt"/>
            </a:endParaRPr>
          </a:p>
          <a:p>
            <a:pPr marL="0" lvl="1" indent="0">
              <a:buNone/>
            </a:pPr>
            <a:endParaRPr lang="cs-CZ" sz="1400" dirty="0" smtClean="0">
              <a:latin typeface="+mn-lt"/>
            </a:endParaRPr>
          </a:p>
          <a:p>
            <a:pPr marL="0" lvl="1" indent="0">
              <a:buNone/>
            </a:pPr>
            <a:endParaRPr lang="cs-CZ" sz="1400" dirty="0">
              <a:latin typeface="+mn-lt"/>
            </a:endParaRPr>
          </a:p>
          <a:p>
            <a:pPr marL="0" lvl="1" indent="0">
              <a:buNone/>
            </a:pPr>
            <a:endParaRPr lang="cs-CZ" sz="1400" dirty="0" smtClean="0">
              <a:latin typeface="+mn-lt"/>
            </a:endParaRPr>
          </a:p>
          <a:p>
            <a:pPr marL="0" lvl="1" indent="0">
              <a:buNone/>
            </a:pPr>
            <a:r>
              <a:rPr lang="cs-CZ" sz="1400" dirty="0" smtClean="0">
                <a:latin typeface="+mn-lt"/>
              </a:rPr>
              <a:t>https</a:t>
            </a:r>
            <a:r>
              <a:rPr lang="cs-CZ" sz="1400" dirty="0">
                <a:latin typeface="+mn-lt"/>
              </a:rPr>
              <a:t>://www.cdc.gov/sleep/about_sleep/how_much_sleep.html</a:t>
            </a:r>
            <a:endParaRPr lang="cs-CZ" sz="1400" dirty="0">
              <a:latin typeface="+mn-lt"/>
            </a:endParaRPr>
          </a:p>
          <a:p>
            <a:pPr marL="0" lvl="1" indent="0">
              <a:buNone/>
            </a:pPr>
            <a:endParaRPr lang="cs-CZ" dirty="0" smtClean="0">
              <a:latin typeface="+mn-lt"/>
            </a:endParaRPr>
          </a:p>
          <a:p>
            <a:pPr marL="342900" lvl="1" indent="-342900"/>
            <a:endParaRPr lang="cs-CZ" dirty="0" smtClean="0">
              <a:latin typeface="+mn-lt"/>
            </a:endParaRPr>
          </a:p>
          <a:p>
            <a:pPr marL="0" lvl="1" indent="0">
              <a:buNone/>
            </a:pPr>
            <a:endParaRPr lang="cs-CZ" dirty="0" smtClean="0"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974" y="2434827"/>
            <a:ext cx="8439276" cy="44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0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Studie HBSC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69" y="2460570"/>
            <a:ext cx="10847655" cy="3898669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Health Behaviour in School-aged Children (</a:t>
            </a:r>
            <a:r>
              <a:rPr lang="cs-CZ" dirty="0" smtClean="0">
                <a:latin typeface="+mn-lt"/>
                <a:hlinkClick r:id="rId2"/>
              </a:rPr>
              <a:t>www.hbsc.org</a:t>
            </a:r>
            <a:r>
              <a:rPr lang="cs-CZ" dirty="0" smtClean="0">
                <a:latin typeface="+mn-lt"/>
              </a:rPr>
              <a:t> | </a:t>
            </a:r>
            <a:r>
              <a:rPr lang="cs-CZ" dirty="0" smtClean="0">
                <a:latin typeface="+mn-lt"/>
                <a:hlinkClick r:id="rId3"/>
              </a:rPr>
              <a:t>www.hbsc.cz</a:t>
            </a:r>
            <a:r>
              <a:rPr lang="cs-CZ" dirty="0" smtClean="0">
                <a:latin typeface="+mn-lt"/>
              </a:rPr>
              <a:t>)  </a:t>
            </a:r>
            <a:endParaRPr lang="en-GB" dirty="0" smtClean="0">
              <a:latin typeface="+mn-lt"/>
            </a:endParaRPr>
          </a:p>
          <a:p>
            <a:pPr lvl="1"/>
            <a:r>
              <a:rPr lang="cs-CZ" dirty="0" smtClean="0">
                <a:latin typeface="+mn-lt"/>
              </a:rPr>
              <a:t>1982/83 – Anglie, Finsko, Norsko</a:t>
            </a:r>
            <a:endParaRPr lang="en-GB" dirty="0" smtClean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Kolaborativní</a:t>
            </a:r>
            <a:r>
              <a:rPr lang="cs-CZ" dirty="0">
                <a:latin typeface="+mn-lt"/>
              </a:rPr>
              <a:t> studie Světové zdravotnické organizace (WHO)</a:t>
            </a:r>
          </a:p>
          <a:p>
            <a:pPr lvl="1"/>
            <a:r>
              <a:rPr lang="cs-CZ" dirty="0" smtClean="0">
                <a:latin typeface="+mn-lt"/>
              </a:rPr>
              <a:t>Od roku 1985/86 sběry dat ve 4letém cyklu </a:t>
            </a:r>
          </a:p>
          <a:p>
            <a:pPr lvl="1"/>
            <a:r>
              <a:rPr lang="cs-CZ" dirty="0" smtClean="0">
                <a:latin typeface="+mn-lt"/>
              </a:rPr>
              <a:t>51 členských států a regionů </a:t>
            </a:r>
            <a:r>
              <a:rPr lang="cs-CZ" dirty="0">
                <a:latin typeface="+mn-lt"/>
              </a:rPr>
              <a:t>(</a:t>
            </a:r>
            <a:r>
              <a:rPr lang="cs-CZ" dirty="0" smtClean="0">
                <a:latin typeface="+mn-lt"/>
              </a:rPr>
              <a:t>n=cca 250 </a:t>
            </a:r>
            <a:r>
              <a:rPr lang="cs-CZ" dirty="0">
                <a:latin typeface="+mn-lt"/>
              </a:rPr>
              <a:t>000 respondentů</a:t>
            </a:r>
            <a:r>
              <a:rPr lang="cs-CZ" dirty="0" smtClean="0">
                <a:latin typeface="+mn-lt"/>
              </a:rPr>
              <a:t>)</a:t>
            </a:r>
          </a:p>
          <a:p>
            <a:pPr lvl="1"/>
            <a:r>
              <a:rPr lang="cs-CZ" dirty="0" smtClean="0">
                <a:latin typeface="+mn-lt"/>
              </a:rPr>
              <a:t>International </a:t>
            </a:r>
            <a:r>
              <a:rPr lang="cs-CZ" dirty="0" err="1" smtClean="0">
                <a:latin typeface="+mn-lt"/>
              </a:rPr>
              <a:t>Coordinating</a:t>
            </a:r>
            <a:r>
              <a:rPr lang="cs-CZ" dirty="0" smtClean="0">
                <a:latin typeface="+mn-lt"/>
              </a:rPr>
              <a:t> Centre (University </a:t>
            </a:r>
            <a:r>
              <a:rPr lang="cs-CZ" dirty="0" err="1" smtClean="0">
                <a:latin typeface="+mn-lt"/>
              </a:rPr>
              <a:t>of</a:t>
            </a:r>
            <a:r>
              <a:rPr lang="cs-CZ" dirty="0" smtClean="0">
                <a:latin typeface="+mn-lt"/>
              </a:rPr>
              <a:t> Glasgow, UK)</a:t>
            </a:r>
          </a:p>
          <a:p>
            <a:pPr lvl="1"/>
            <a:r>
              <a:rPr lang="cs-CZ" dirty="0" smtClean="0">
                <a:latin typeface="+mn-lt"/>
              </a:rPr>
              <a:t>Data Management Centre (University </a:t>
            </a:r>
            <a:r>
              <a:rPr lang="cs-CZ" dirty="0" err="1" smtClean="0">
                <a:latin typeface="+mn-lt"/>
              </a:rPr>
              <a:t>of</a:t>
            </a:r>
            <a:r>
              <a:rPr lang="cs-CZ" dirty="0" smtClean="0">
                <a:latin typeface="+mn-lt"/>
              </a:rPr>
              <a:t> Bergen, </a:t>
            </a:r>
            <a:r>
              <a:rPr lang="cs-CZ" dirty="0" err="1" smtClean="0">
                <a:latin typeface="+mn-lt"/>
              </a:rPr>
              <a:t>Norway</a:t>
            </a:r>
            <a:r>
              <a:rPr lang="cs-CZ" dirty="0" smtClean="0">
                <a:latin typeface="+mn-lt"/>
              </a:rPr>
              <a:t>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14" y="0"/>
            <a:ext cx="1945909" cy="22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5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0" y="1260946"/>
            <a:ext cx="6095587" cy="1199624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901700" y="1722541"/>
            <a:ext cx="1143000" cy="353909"/>
          </a:xfrm>
          <a:prstGeom prst="roundRect">
            <a:avLst/>
          </a:prstGeom>
          <a:noFill/>
          <a:ln w="38100">
            <a:solidFill>
              <a:srgbClr val="2B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259" y="158326"/>
            <a:ext cx="2556251" cy="12513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900" y="2406460"/>
            <a:ext cx="7830266" cy="4545960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3190875" y="4296531"/>
            <a:ext cx="333375" cy="171450"/>
          </a:xfrm>
          <a:prstGeom prst="straightConnector1">
            <a:avLst/>
          </a:prstGeom>
          <a:ln w="28575">
            <a:solidFill>
              <a:srgbClr val="2B4254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592073" y="4549209"/>
            <a:ext cx="333375" cy="171450"/>
          </a:xfrm>
          <a:prstGeom prst="straightConnector1">
            <a:avLst/>
          </a:prstGeom>
          <a:ln w="28575">
            <a:solidFill>
              <a:srgbClr val="2B4254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463036" y="4382256"/>
            <a:ext cx="333375" cy="171450"/>
          </a:xfrm>
          <a:prstGeom prst="straightConnector1">
            <a:avLst/>
          </a:prstGeom>
          <a:ln w="28575">
            <a:solidFill>
              <a:srgbClr val="2B4254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6646182" y="4170700"/>
            <a:ext cx="371475" cy="251662"/>
          </a:xfrm>
          <a:prstGeom prst="straightConnector1">
            <a:avLst/>
          </a:prstGeom>
          <a:ln w="28575">
            <a:solidFill>
              <a:srgbClr val="E95297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7918343" y="4294943"/>
            <a:ext cx="371475" cy="251662"/>
          </a:xfrm>
          <a:prstGeom prst="straightConnector1">
            <a:avLst/>
          </a:prstGeom>
          <a:ln w="28575">
            <a:solidFill>
              <a:srgbClr val="E95297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9094939" y="4594828"/>
            <a:ext cx="371475" cy="251662"/>
          </a:xfrm>
          <a:prstGeom prst="straightConnector1">
            <a:avLst/>
          </a:prstGeom>
          <a:ln w="28575">
            <a:solidFill>
              <a:srgbClr val="E95297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68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0" y="1260946"/>
            <a:ext cx="6095587" cy="11996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136" y="125839"/>
            <a:ext cx="2757634" cy="1401671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019300" y="1683803"/>
            <a:ext cx="1143000" cy="353909"/>
          </a:xfrm>
          <a:prstGeom prst="roundRect">
            <a:avLst/>
          </a:prstGeom>
          <a:noFill/>
          <a:ln w="38100">
            <a:solidFill>
              <a:srgbClr val="2B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995" y="2449973"/>
            <a:ext cx="7598335" cy="4417183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V="1">
            <a:off x="4315866" y="4658564"/>
            <a:ext cx="364332" cy="219075"/>
          </a:xfrm>
          <a:prstGeom prst="straightConnector1">
            <a:avLst/>
          </a:prstGeom>
          <a:ln w="28575">
            <a:solidFill>
              <a:srgbClr val="2B4254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5513350" y="4967343"/>
            <a:ext cx="364332" cy="219075"/>
          </a:xfrm>
          <a:prstGeom prst="straightConnector1">
            <a:avLst/>
          </a:prstGeom>
          <a:ln w="28575">
            <a:solidFill>
              <a:srgbClr val="2B4254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62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24" y="2460570"/>
            <a:ext cx="7547025" cy="43873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70" y="1260946"/>
            <a:ext cx="6095587" cy="11996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136" y="125839"/>
            <a:ext cx="2757634" cy="1401671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019300" y="1683803"/>
            <a:ext cx="1143000" cy="353909"/>
          </a:xfrm>
          <a:prstGeom prst="roundRect">
            <a:avLst/>
          </a:prstGeom>
          <a:noFill/>
          <a:ln w="38100">
            <a:solidFill>
              <a:srgbClr val="2B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292267" y="4941417"/>
            <a:ext cx="364332" cy="219075"/>
          </a:xfrm>
          <a:prstGeom prst="straightConnector1">
            <a:avLst/>
          </a:prstGeom>
          <a:ln w="28575">
            <a:solidFill>
              <a:srgbClr val="2B4254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5469214" y="5160492"/>
            <a:ext cx="364332" cy="219075"/>
          </a:xfrm>
          <a:prstGeom prst="straightConnector1">
            <a:avLst/>
          </a:prstGeom>
          <a:ln w="28575">
            <a:solidFill>
              <a:srgbClr val="2B4254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3281422" y="4687789"/>
            <a:ext cx="364332" cy="219075"/>
          </a:xfrm>
          <a:prstGeom prst="straightConnector1">
            <a:avLst/>
          </a:prstGeom>
          <a:ln w="28575">
            <a:solidFill>
              <a:srgbClr val="2B4254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8950811" y="4748492"/>
            <a:ext cx="371475" cy="251662"/>
          </a:xfrm>
          <a:prstGeom prst="straightConnector1">
            <a:avLst/>
          </a:prstGeom>
          <a:ln w="28575">
            <a:solidFill>
              <a:srgbClr val="E95297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00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794" y="2457975"/>
            <a:ext cx="7534142" cy="43825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70" y="1260946"/>
            <a:ext cx="6095587" cy="11996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136" y="125839"/>
            <a:ext cx="2757634" cy="1401671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019300" y="1683803"/>
            <a:ext cx="1143000" cy="353909"/>
          </a:xfrm>
          <a:prstGeom prst="roundRect">
            <a:avLst/>
          </a:prstGeom>
          <a:noFill/>
          <a:ln w="38100">
            <a:solidFill>
              <a:srgbClr val="2B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620118" y="4848173"/>
            <a:ext cx="290980" cy="264779"/>
          </a:xfrm>
          <a:prstGeom prst="straightConnector1">
            <a:avLst/>
          </a:prstGeom>
          <a:ln w="28575">
            <a:solidFill>
              <a:srgbClr val="2B4254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8597727" y="5299929"/>
            <a:ext cx="410471" cy="6558"/>
          </a:xfrm>
          <a:prstGeom prst="straightConnector1">
            <a:avLst/>
          </a:prstGeom>
          <a:ln w="28575">
            <a:solidFill>
              <a:srgbClr val="E95297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5420248" y="4720515"/>
            <a:ext cx="290980" cy="264779"/>
          </a:xfrm>
          <a:prstGeom prst="straightConnector1">
            <a:avLst/>
          </a:prstGeom>
          <a:ln w="28575">
            <a:solidFill>
              <a:srgbClr val="2B4254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00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914330" cy="3898669"/>
          </a:xfrm>
        </p:spPr>
        <p:txBody>
          <a:bodyPr/>
          <a:lstStyle/>
          <a:p>
            <a:pPr marL="342900" lvl="1" indent="-342900"/>
            <a:endParaRPr lang="cs-CZ" dirty="0" smtClean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0" y="1245065"/>
            <a:ext cx="5316089" cy="121550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767" y="2460570"/>
            <a:ext cx="7067339" cy="43799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704" y="0"/>
            <a:ext cx="2722926" cy="25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8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914330" cy="3898669"/>
          </a:xfrm>
        </p:spPr>
        <p:txBody>
          <a:bodyPr/>
          <a:lstStyle/>
          <a:p>
            <a:pPr marL="342900" lvl="1" indent="-342900"/>
            <a:endParaRPr lang="cs-CZ" dirty="0" smtClean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0" y="1245065"/>
            <a:ext cx="5316089" cy="121550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9" y="0"/>
            <a:ext cx="1103761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7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Hlavní zjištění</a:t>
            </a:r>
            <a:endParaRPr lang="cs-CZ" dirty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0" y="1245065"/>
            <a:ext cx="5316089" cy="12155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572" y="-1"/>
            <a:ext cx="2887058" cy="2678175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47" y="2851449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92" y="2835505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ýsečový 10"/>
          <p:cNvSpPr/>
          <p:nvPr/>
        </p:nvSpPr>
        <p:spPr>
          <a:xfrm rot="16200000">
            <a:off x="1325000" y="3124826"/>
            <a:ext cx="1631541" cy="1589518"/>
          </a:xfrm>
          <a:prstGeom prst="pie">
            <a:avLst>
              <a:gd name="adj1" fmla="val 0"/>
              <a:gd name="adj2" fmla="val 4908685"/>
            </a:avLst>
          </a:prstGeom>
          <a:solidFill>
            <a:srgbClr val="2B4255"/>
          </a:solidFill>
          <a:ln>
            <a:noFill/>
          </a:ln>
          <a:effectLst>
            <a:glow rad="63500">
              <a:srgbClr val="00B1EB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Výsečový 11"/>
          <p:cNvSpPr/>
          <p:nvPr/>
        </p:nvSpPr>
        <p:spPr>
          <a:xfrm rot="16200000">
            <a:off x="3858845" y="3117015"/>
            <a:ext cx="1631541" cy="1589518"/>
          </a:xfrm>
          <a:prstGeom prst="pie">
            <a:avLst>
              <a:gd name="adj1" fmla="val 0"/>
              <a:gd name="adj2" fmla="val 3602877"/>
            </a:avLst>
          </a:prstGeom>
          <a:solidFill>
            <a:srgbClr val="2B4255"/>
          </a:solidFill>
          <a:ln>
            <a:noFill/>
          </a:ln>
          <a:effectLst>
            <a:glow rad="63500">
              <a:srgbClr val="00B1EB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56484" y="3736297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B4255"/>
                </a:solidFill>
              </a:rPr>
              <a:t>2:47</a:t>
            </a:r>
            <a:endParaRPr lang="cs-CZ" dirty="0">
              <a:solidFill>
                <a:srgbClr val="2B4255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56061" y="3708879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B4255"/>
                </a:solidFill>
              </a:rPr>
              <a:t>2:00</a:t>
            </a:r>
            <a:endParaRPr lang="cs-CZ" dirty="0">
              <a:solidFill>
                <a:srgbClr val="2B4255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97584" y="4780289"/>
            <a:ext cx="2673794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2B4255"/>
                </a:solidFill>
              </a:rPr>
              <a:t>Videa, filmy, seriály (</a:t>
            </a:r>
            <a:r>
              <a:rPr lang="cs-CZ" dirty="0" err="1">
                <a:solidFill>
                  <a:srgbClr val="2B4255"/>
                </a:solidFill>
              </a:rPr>
              <a:t>YouTube</a:t>
            </a:r>
            <a:r>
              <a:rPr lang="cs-CZ" dirty="0">
                <a:solidFill>
                  <a:srgbClr val="2B4255"/>
                </a:solidFill>
              </a:rPr>
              <a:t>, NETFLIX, televize apod.) </a:t>
            </a:r>
            <a:endParaRPr lang="cs-CZ" sz="1800" dirty="0">
              <a:solidFill>
                <a:srgbClr val="2B4255"/>
              </a:solidFill>
              <a:cs typeface="Arial" panose="020B0604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74472" y="4756453"/>
            <a:ext cx="2783268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2B4255"/>
                </a:solidFill>
              </a:rPr>
              <a:t>Hry na počítači, konzoli, tabletu apod.</a:t>
            </a:r>
            <a:endParaRPr lang="cs-CZ" sz="1800" dirty="0">
              <a:solidFill>
                <a:srgbClr val="2B4255"/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17" y="2851449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4,824 Blank Clock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62" y="2835505"/>
            <a:ext cx="2120647" cy="2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Výsečový 19"/>
          <p:cNvSpPr/>
          <p:nvPr/>
        </p:nvSpPr>
        <p:spPr>
          <a:xfrm rot="16200000">
            <a:off x="6375670" y="3124826"/>
            <a:ext cx="1631541" cy="1589518"/>
          </a:xfrm>
          <a:prstGeom prst="pie">
            <a:avLst>
              <a:gd name="adj1" fmla="val 0"/>
              <a:gd name="adj2" fmla="val 4154617"/>
            </a:avLst>
          </a:prstGeom>
          <a:solidFill>
            <a:srgbClr val="2B4255"/>
          </a:solidFill>
          <a:ln>
            <a:noFill/>
          </a:ln>
          <a:effectLst>
            <a:glow rad="63500">
              <a:srgbClr val="00B1EB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Výsečový 20"/>
          <p:cNvSpPr/>
          <p:nvPr/>
        </p:nvSpPr>
        <p:spPr>
          <a:xfrm rot="16200000">
            <a:off x="8909515" y="3117015"/>
            <a:ext cx="1631541" cy="1589518"/>
          </a:xfrm>
          <a:prstGeom prst="pie">
            <a:avLst>
              <a:gd name="adj1" fmla="val 0"/>
              <a:gd name="adj2" fmla="val 2374426"/>
            </a:avLst>
          </a:prstGeom>
          <a:solidFill>
            <a:srgbClr val="2B4255"/>
          </a:solidFill>
          <a:ln>
            <a:noFill/>
          </a:ln>
          <a:effectLst>
            <a:glow rad="63500">
              <a:srgbClr val="00B1EB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907154" y="3736297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B4255"/>
                </a:solidFill>
              </a:rPr>
              <a:t>2:22</a:t>
            </a:r>
            <a:endParaRPr lang="cs-CZ" dirty="0">
              <a:solidFill>
                <a:srgbClr val="2B4255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9406731" y="3708879"/>
            <a:ext cx="704850" cy="366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B4255"/>
                </a:solidFill>
              </a:rPr>
              <a:t>1:20</a:t>
            </a:r>
            <a:endParaRPr lang="cs-CZ" dirty="0">
              <a:solidFill>
                <a:srgbClr val="2B4255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946647" y="4764264"/>
            <a:ext cx="2539466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2B4255"/>
                </a:solidFill>
              </a:rPr>
              <a:t>Sociální sítě - </a:t>
            </a:r>
            <a:r>
              <a:rPr lang="cs-CZ" dirty="0" err="1">
                <a:solidFill>
                  <a:srgbClr val="2B4255"/>
                </a:solidFill>
              </a:rPr>
              <a:t>Instagram</a:t>
            </a:r>
            <a:r>
              <a:rPr lang="cs-CZ" dirty="0">
                <a:solidFill>
                  <a:srgbClr val="2B4255"/>
                </a:solidFill>
              </a:rPr>
              <a:t>, </a:t>
            </a:r>
            <a:r>
              <a:rPr lang="cs-CZ" dirty="0" err="1" smtClean="0">
                <a:solidFill>
                  <a:srgbClr val="2B4255"/>
                </a:solidFill>
              </a:rPr>
              <a:t>TikTok</a:t>
            </a:r>
            <a:r>
              <a:rPr lang="cs-CZ" dirty="0">
                <a:solidFill>
                  <a:srgbClr val="2B4255"/>
                </a:solidFill>
              </a:rPr>
              <a:t>, </a:t>
            </a:r>
            <a:r>
              <a:rPr lang="cs-CZ" dirty="0" err="1">
                <a:solidFill>
                  <a:srgbClr val="2B4255"/>
                </a:solidFill>
              </a:rPr>
              <a:t>Snapchat</a:t>
            </a:r>
            <a:r>
              <a:rPr lang="cs-CZ" dirty="0">
                <a:solidFill>
                  <a:srgbClr val="2B4255"/>
                </a:solidFill>
              </a:rPr>
              <a:t>, </a:t>
            </a:r>
            <a:r>
              <a:rPr lang="cs-CZ" dirty="0" err="1" smtClean="0">
                <a:solidFill>
                  <a:srgbClr val="2B4255"/>
                </a:solidFill>
              </a:rPr>
              <a:t>Facebook</a:t>
            </a:r>
            <a:r>
              <a:rPr lang="cs-CZ" dirty="0" smtClean="0">
                <a:solidFill>
                  <a:srgbClr val="2B4255"/>
                </a:solidFill>
              </a:rPr>
              <a:t> apod.</a:t>
            </a:r>
            <a:endParaRPr lang="cs-CZ" sz="1800" dirty="0">
              <a:solidFill>
                <a:srgbClr val="2B4255"/>
              </a:solidFill>
              <a:cs typeface="Arial" panose="020B0604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532268" y="4780289"/>
            <a:ext cx="2386034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2B4255"/>
                </a:solidFill>
              </a:rPr>
              <a:t>Vyhledávání informací na internetu</a:t>
            </a:r>
            <a:endParaRPr lang="cs-CZ" sz="1800" dirty="0">
              <a:solidFill>
                <a:srgbClr val="2B4255"/>
              </a:solidFill>
              <a:cs typeface="Arial" panose="020B0604020202020204" pitchFamily="34" charset="0"/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9" y="5710846"/>
            <a:ext cx="7639015" cy="12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30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6" grpId="0"/>
      <p:bldP spid="17" grpId="0"/>
      <p:bldP spid="20" grpId="0" animBg="1"/>
      <p:bldP spid="21" grpId="0" animBg="1"/>
      <p:bldP spid="22" grpId="0"/>
      <p:bldP spid="23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Limity ke zvážení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Nižší response </a:t>
            </a:r>
            <a:r>
              <a:rPr lang="cs-CZ" dirty="0" err="1" smtClean="0">
                <a:latin typeface="+mn-lt"/>
              </a:rPr>
              <a:t>rate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Specifické </a:t>
            </a:r>
            <a:r>
              <a:rPr lang="cs-CZ" dirty="0" smtClean="0">
                <a:latin typeface="+mn-lt"/>
              </a:rPr>
              <a:t>období</a:t>
            </a:r>
          </a:p>
          <a:p>
            <a:pPr lvl="1"/>
            <a:r>
              <a:rPr lang="cs-CZ" dirty="0" smtClean="0">
                <a:latin typeface="+mn-lt"/>
              </a:rPr>
              <a:t>Nehomogenní</a:t>
            </a:r>
            <a:endParaRPr lang="cs-CZ" dirty="0" smtClean="0">
              <a:latin typeface="+mn-lt"/>
            </a:endParaRPr>
          </a:p>
          <a:p>
            <a:pPr lvl="1"/>
            <a:r>
              <a:rPr lang="cs-CZ" dirty="0" smtClean="0">
                <a:latin typeface="+mn-lt"/>
              </a:rPr>
              <a:t>Roční doba</a:t>
            </a:r>
          </a:p>
          <a:p>
            <a:pPr lvl="1"/>
            <a:r>
              <a:rPr lang="cs-CZ" dirty="0" smtClean="0">
                <a:latin typeface="+mn-lt"/>
              </a:rPr>
              <a:t>Postupné otevírání škol</a:t>
            </a:r>
          </a:p>
          <a:p>
            <a:r>
              <a:rPr lang="cs-CZ" dirty="0">
                <a:latin typeface="+mn-lt"/>
              </a:rPr>
              <a:t>Kauzalita</a:t>
            </a:r>
            <a:endParaRPr lang="cs-CZ" dirty="0">
              <a:latin typeface="+mn-lt"/>
            </a:endParaRPr>
          </a:p>
          <a:p>
            <a:pPr lvl="1"/>
            <a:endParaRPr lang="cs-CZ" dirty="0" smtClean="0">
              <a:latin typeface="+mn-lt"/>
            </a:endParaRPr>
          </a:p>
          <a:p>
            <a:pPr lvl="1"/>
            <a:endParaRPr lang="cs-CZ" dirty="0" smtClean="0">
              <a:latin typeface="+mn-lt"/>
            </a:endParaRPr>
          </a:p>
          <a:p>
            <a:endParaRPr lang="en-GB" b="1" dirty="0" smtClean="0">
              <a:latin typeface="+mn-lt"/>
            </a:endParaRPr>
          </a:p>
          <a:p>
            <a:pPr lvl="1"/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995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>
                <a:latin typeface="+mn-lt"/>
              </a:rPr>
              <a:t>České děti: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Korona krize jako šance k pozitivní změně?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726575"/>
            <a:ext cx="9511043" cy="56526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cs-CZ" sz="2400" dirty="0" smtClean="0">
                <a:latin typeface="+mn-lt"/>
              </a:rPr>
              <a:t>Petr Baďura</a:t>
            </a:r>
          </a:p>
          <a:p>
            <a:pPr marL="0" indent="0" algn="r">
              <a:buNone/>
            </a:pPr>
            <a:r>
              <a:rPr lang="cs-CZ" sz="2400" dirty="0" smtClean="0">
                <a:latin typeface="+mn-lt"/>
                <a:sym typeface="Wingdings" panose="05000000000000000000" pitchFamily="2" charset="2"/>
                <a:hlinkClick r:id="rId2"/>
              </a:rPr>
              <a:t>petr.badura@upol.cz</a:t>
            </a:r>
            <a:r>
              <a:rPr lang="cs-CZ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sz="2400" dirty="0" smtClean="0">
                <a:latin typeface="+mn-lt"/>
                <a:sym typeface="Wingdings" panose="05000000000000000000" pitchFamily="2" charset="2"/>
              </a:rPr>
              <a:t>| </a:t>
            </a:r>
            <a:r>
              <a:rPr lang="cs-CZ" sz="2400" dirty="0" smtClean="0">
                <a:latin typeface="+mn-lt"/>
                <a:sym typeface="Wingdings" panose="05000000000000000000" pitchFamily="2" charset="2"/>
                <a:hlinkClick r:id="rId3"/>
              </a:rPr>
              <a:t>petr.badura@hbsc.org</a:t>
            </a:r>
            <a:endParaRPr lang="cs-CZ" sz="2400" dirty="0" smtClean="0">
              <a:latin typeface="+mn-lt"/>
              <a:sym typeface="Wingdings" panose="05000000000000000000" pitchFamily="2" charset="2"/>
            </a:endParaRPr>
          </a:p>
          <a:p>
            <a:pPr marL="0" indent="0" algn="r">
              <a:buNone/>
            </a:pPr>
            <a:r>
              <a:rPr lang="cs-CZ" sz="2400" dirty="0" smtClean="0">
                <a:latin typeface="+mn-lt"/>
                <a:sym typeface="Wingdings" panose="05000000000000000000" pitchFamily="2" charset="2"/>
                <a:hlinkClick r:id="rId4"/>
              </a:rPr>
              <a:t>www.hbsc.org</a:t>
            </a:r>
            <a:r>
              <a:rPr lang="cs-CZ" sz="2400" dirty="0" smtClean="0">
                <a:latin typeface="+mn-lt"/>
                <a:sym typeface="Wingdings" panose="05000000000000000000" pitchFamily="2" charset="2"/>
              </a:rPr>
              <a:t> | </a:t>
            </a:r>
            <a:r>
              <a:rPr lang="cs-CZ" sz="2400" dirty="0" smtClean="0">
                <a:latin typeface="+mn-lt"/>
                <a:sym typeface="Wingdings" panose="05000000000000000000" pitchFamily="2" charset="2"/>
                <a:hlinkClick r:id="rId5"/>
              </a:rPr>
              <a:t>www.hbsc.cz</a:t>
            </a:r>
            <a:endParaRPr lang="cs-CZ" sz="2400" dirty="0" smtClean="0">
              <a:latin typeface="+mn-lt"/>
              <a:sym typeface="Wingdings" panose="05000000000000000000" pitchFamily="2" charset="2"/>
            </a:endParaRPr>
          </a:p>
          <a:p>
            <a:pPr marL="0" indent="0" algn="r">
              <a:buNone/>
            </a:pPr>
            <a:r>
              <a:rPr lang="cs-CZ" sz="2400" dirty="0" smtClean="0">
                <a:latin typeface="+mn-lt"/>
                <a:sym typeface="Wingdings" panose="05000000000000000000" pitchFamily="2" charset="2"/>
              </a:rPr>
              <a:t>21. října 2021  </a:t>
            </a:r>
          </a:p>
          <a:p>
            <a:pPr marL="0" indent="0" algn="ctr">
              <a:buNone/>
            </a:pPr>
            <a:endParaRPr lang="cs-CZ" sz="3200" dirty="0">
              <a:solidFill>
                <a:srgbClr val="FFC000"/>
              </a:solidFill>
              <a:latin typeface="+mn-lt"/>
              <a:sym typeface="Wingdings" panose="05000000000000000000" pitchFamily="2" charset="2"/>
            </a:endParaRPr>
          </a:p>
          <a:p>
            <a:pPr lvl="1"/>
            <a:endParaRPr lang="cs-CZ" sz="1100" dirty="0" smtClean="0">
              <a:latin typeface="+mn-lt"/>
            </a:endParaRPr>
          </a:p>
          <a:p>
            <a:pPr lvl="1"/>
            <a:endParaRPr lang="cs-CZ" sz="1100" dirty="0" smtClean="0">
              <a:latin typeface="+mn-lt"/>
            </a:endParaRPr>
          </a:p>
          <a:p>
            <a:endParaRPr lang="en-GB" sz="1200" b="1" dirty="0" smtClean="0">
              <a:latin typeface="+mn-lt"/>
            </a:endParaRPr>
          </a:p>
          <a:p>
            <a:pPr lvl="1"/>
            <a:endParaRPr lang="cs-CZ" sz="1100" dirty="0" smtClean="0">
              <a:latin typeface="+mn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14" y="0"/>
            <a:ext cx="1945909" cy="22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437" y="5330796"/>
            <a:ext cx="9144000" cy="15097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" y="2650375"/>
            <a:ext cx="2895521" cy="25057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8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Studie HBSC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Health Behaviour in School-aged Children</a:t>
            </a:r>
            <a:endParaRPr lang="en-GB" dirty="0" smtClean="0">
              <a:latin typeface="+mn-lt"/>
            </a:endParaRPr>
          </a:p>
          <a:p>
            <a:pPr lvl="1"/>
            <a:r>
              <a:rPr lang="cs-CZ" dirty="0" smtClean="0">
                <a:latin typeface="+mn-lt"/>
              </a:rPr>
              <a:t>1982/3 – 3 státy</a:t>
            </a:r>
            <a:endParaRPr lang="en-GB" dirty="0" smtClean="0">
              <a:latin typeface="+mn-lt"/>
            </a:endParaRPr>
          </a:p>
          <a:p>
            <a:pPr lvl="1"/>
            <a:r>
              <a:rPr lang="cs-CZ" dirty="0" smtClean="0">
                <a:latin typeface="+mn-lt"/>
              </a:rPr>
              <a:t>Od roku 1985 sběry dat ve 4letém cyklu</a:t>
            </a:r>
          </a:p>
          <a:p>
            <a:pPr lvl="1"/>
            <a:r>
              <a:rPr lang="cs-CZ" dirty="0" err="1" smtClean="0">
                <a:latin typeface="+mn-lt"/>
              </a:rPr>
              <a:t>Kolaborativní</a:t>
            </a:r>
            <a:r>
              <a:rPr lang="cs-CZ" dirty="0" smtClean="0">
                <a:latin typeface="+mn-lt"/>
              </a:rPr>
              <a:t> studie Světové zdravotnické organizace (WHO)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14" y="0"/>
            <a:ext cx="1945909" cy="22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79514" cy="69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98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Studie HBSC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215134" cy="390212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Klíčové rysy výzkumu </a:t>
            </a:r>
            <a:endParaRPr lang="en-GB" dirty="0" smtClean="0">
              <a:latin typeface="+mn-lt"/>
            </a:endParaRPr>
          </a:p>
          <a:p>
            <a:pPr lvl="1"/>
            <a:r>
              <a:rPr lang="cs-CZ" dirty="0">
                <a:latin typeface="+mn-lt"/>
              </a:rPr>
              <a:t>Monitorování zdraví a životní stylu dětí a školáků v kontextu jejich sociálního prostředí</a:t>
            </a:r>
          </a:p>
          <a:p>
            <a:pPr lvl="1"/>
            <a:r>
              <a:rPr lang="cs-CZ" dirty="0" smtClean="0">
                <a:latin typeface="+mn-lt"/>
              </a:rPr>
              <a:t>Žáci ve věku 11</a:t>
            </a:r>
            <a:r>
              <a:rPr lang="cs-CZ" dirty="0">
                <a:latin typeface="+mn-lt"/>
              </a:rPr>
              <a:t>, 13, 15 let</a:t>
            </a:r>
          </a:p>
          <a:p>
            <a:pPr lvl="1"/>
            <a:r>
              <a:rPr lang="cs-CZ" dirty="0" smtClean="0">
                <a:latin typeface="+mn-lt"/>
              </a:rPr>
              <a:t>Interní výzkumný protokol</a:t>
            </a:r>
          </a:p>
          <a:p>
            <a:pPr lvl="2"/>
            <a:r>
              <a:rPr lang="cs-CZ" dirty="0" smtClean="0">
                <a:latin typeface="+mn-lt"/>
              </a:rPr>
              <a:t>Standardizovaný dotazník</a:t>
            </a:r>
          </a:p>
          <a:p>
            <a:pPr lvl="2"/>
            <a:r>
              <a:rPr lang="cs-CZ" dirty="0" smtClean="0">
                <a:latin typeface="+mn-lt"/>
              </a:rPr>
              <a:t>Procedura výběru výzkumného souboru i zpracování dat</a:t>
            </a:r>
          </a:p>
          <a:p>
            <a:pPr lvl="2"/>
            <a:r>
              <a:rPr lang="cs-CZ" dirty="0">
                <a:latin typeface="+mn-lt"/>
              </a:rPr>
              <a:t>Pracovní skupiny zodpovědné za výzkumné oblasti</a:t>
            </a:r>
          </a:p>
          <a:p>
            <a:pPr lvl="2"/>
            <a:endParaRPr lang="cs-CZ" dirty="0" smtClean="0">
              <a:latin typeface="+mn-lt"/>
            </a:endParaRPr>
          </a:p>
          <a:p>
            <a:pPr lvl="2"/>
            <a:endParaRPr lang="cs-CZ" dirty="0" smtClean="0">
              <a:latin typeface="+mn-lt"/>
            </a:endParaRPr>
          </a:p>
          <a:p>
            <a:pPr lvl="2"/>
            <a:endParaRPr lang="cs-CZ" dirty="0" smtClean="0">
              <a:latin typeface="+mn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14" y="0"/>
            <a:ext cx="1945909" cy="22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11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Přímá spojnice se šipkou 121"/>
          <p:cNvCxnSpPr/>
          <p:nvPr/>
        </p:nvCxnSpPr>
        <p:spPr>
          <a:xfrm>
            <a:off x="6357840" y="3820092"/>
            <a:ext cx="1719360" cy="1381045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>
          <a:xfrm>
            <a:off x="2648652" y="3360387"/>
            <a:ext cx="2952328" cy="566738"/>
          </a:xfrm>
          <a:prstGeom prst="rect">
            <a:avLst/>
          </a:prstGeom>
        </p:spPr>
        <p:txBody>
          <a:bodyPr vert="horz" lIns="0" tIns="0" rIns="36000" bIns="0" rtlCol="0" anchor="t">
            <a:noAutofit/>
          </a:bodyPr>
          <a:lstStyle>
            <a:lvl1pPr algn="l" defTabSz="121601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13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sz="1900" dirty="0">
              <a:solidFill>
                <a:srgbClr val="21B0E7"/>
              </a:solidFill>
              <a:latin typeface="+mn-lt"/>
              <a:cs typeface="+mj-cs"/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973253" y="1896803"/>
            <a:ext cx="239136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>
                <a:solidFill>
                  <a:srgbClr val="21B0E7"/>
                </a:solidFill>
                <a:latin typeface="+mn-lt"/>
              </a:rPr>
              <a:t>Pohybová aktivita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8581207" y="2311210"/>
            <a:ext cx="217251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>
                <a:solidFill>
                  <a:srgbClr val="21B0E7"/>
                </a:solidFill>
                <a:latin typeface="+mn-lt"/>
              </a:rPr>
              <a:t>Sedavé chování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9442409" y="2772544"/>
            <a:ext cx="141295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>
                <a:solidFill>
                  <a:srgbClr val="21B0E7"/>
                </a:solidFill>
                <a:latin typeface="+mn-lt"/>
              </a:rPr>
              <a:t>Kouření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8953500" y="3296040"/>
            <a:ext cx="22210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900" dirty="0" smtClean="0">
                <a:solidFill>
                  <a:srgbClr val="21B0E7"/>
                </a:solidFill>
                <a:latin typeface="+mn-lt"/>
              </a:rPr>
              <a:t>Konzumace </a:t>
            </a:r>
            <a:r>
              <a:rPr lang="cs-CZ" sz="1900" dirty="0">
                <a:solidFill>
                  <a:srgbClr val="21B0E7"/>
                </a:solidFill>
                <a:latin typeface="+mn-lt"/>
              </a:rPr>
              <a:t>alkoholu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8665567" y="3778518"/>
            <a:ext cx="16828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900" dirty="0">
                <a:solidFill>
                  <a:srgbClr val="21B0E7"/>
                </a:solidFill>
                <a:latin typeface="+mn-lt"/>
              </a:rPr>
              <a:t>Užívání konopí 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7416404" y="1518311"/>
            <a:ext cx="25428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 smtClean="0">
                <a:solidFill>
                  <a:srgbClr val="21B0E7"/>
                </a:solidFill>
                <a:latin typeface="+mn-lt"/>
              </a:rPr>
              <a:t>Stravovací zvyklosti</a:t>
            </a:r>
            <a:endParaRPr lang="cs-CZ" sz="1900" dirty="0">
              <a:solidFill>
                <a:srgbClr val="21B0E7"/>
              </a:solidFill>
              <a:latin typeface="+mn-lt"/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7993859" y="4224011"/>
            <a:ext cx="20287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>
                <a:solidFill>
                  <a:srgbClr val="21B0E7"/>
                </a:solidFill>
                <a:latin typeface="+mn-lt"/>
              </a:rPr>
              <a:t>Násilí a šikana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5249099" y="1295791"/>
            <a:ext cx="120058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 smtClean="0">
                <a:solidFill>
                  <a:srgbClr val="21B0E7"/>
                </a:solidFill>
                <a:latin typeface="+mn-lt"/>
              </a:rPr>
              <a:t>Úrazy</a:t>
            </a:r>
            <a:endParaRPr lang="cs-CZ" sz="1900" dirty="0">
              <a:solidFill>
                <a:srgbClr val="21B0E7"/>
              </a:solidFill>
              <a:latin typeface="+mn-lt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8000863" y="4701377"/>
            <a:ext cx="22866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>
                <a:solidFill>
                  <a:srgbClr val="21B0E7"/>
                </a:solidFill>
                <a:latin typeface="+mn-lt"/>
              </a:rPr>
              <a:t>Sexuální chování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1772547" y="2199266"/>
            <a:ext cx="25154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dirty="0">
                <a:solidFill>
                  <a:srgbClr val="21B0E7"/>
                </a:solidFill>
                <a:latin typeface="+mn-lt"/>
              </a:rPr>
              <a:t>Životní </a:t>
            </a:r>
            <a:r>
              <a:rPr lang="cs-CZ" sz="1900" dirty="0">
                <a:solidFill>
                  <a:srgbClr val="21B0E7"/>
                </a:solidFill>
                <a:latin typeface="+mn-lt"/>
              </a:rPr>
              <a:t>spokojenost</a:t>
            </a:r>
          </a:p>
        </p:txBody>
      </p:sp>
      <p:sp>
        <p:nvSpPr>
          <p:cNvPr id="60" name="Obdélník 59"/>
          <p:cNvSpPr/>
          <p:nvPr/>
        </p:nvSpPr>
        <p:spPr>
          <a:xfrm>
            <a:off x="2766165" y="1374491"/>
            <a:ext cx="257564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>
                <a:solidFill>
                  <a:srgbClr val="21B0E7"/>
                </a:solidFill>
                <a:latin typeface="+mn-lt"/>
              </a:rPr>
              <a:t>Zdravotní problémy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3068926" y="1783832"/>
            <a:ext cx="143986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>
              <a:defRPr/>
            </a:pPr>
            <a:r>
              <a:rPr lang="cs-CZ" sz="1900" dirty="0" err="1" smtClean="0">
                <a:solidFill>
                  <a:srgbClr val="21B0E7"/>
                </a:solidFill>
                <a:latin typeface="+mn-lt"/>
              </a:rPr>
              <a:t>Well-being</a:t>
            </a:r>
            <a:endParaRPr lang="cs-CZ" sz="1900" dirty="0">
              <a:solidFill>
                <a:srgbClr val="21B0E7"/>
              </a:solidFill>
              <a:latin typeface="+mn-lt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3422352" y="965270"/>
            <a:ext cx="29111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>
                <a:solidFill>
                  <a:srgbClr val="21B0E7"/>
                </a:solidFill>
                <a:latin typeface="+mn-lt"/>
              </a:rPr>
              <a:t>Body </a:t>
            </a:r>
            <a:r>
              <a:rPr lang="cs-CZ" sz="1900" dirty="0" err="1">
                <a:solidFill>
                  <a:srgbClr val="21B0E7"/>
                </a:solidFill>
                <a:latin typeface="+mn-lt"/>
              </a:rPr>
              <a:t>Mass</a:t>
            </a:r>
            <a:r>
              <a:rPr lang="cs-CZ" sz="1900" dirty="0">
                <a:solidFill>
                  <a:srgbClr val="21B0E7"/>
                </a:solidFill>
                <a:latin typeface="+mn-lt"/>
              </a:rPr>
              <a:t> Index (BMI)</a:t>
            </a:r>
          </a:p>
        </p:txBody>
      </p:sp>
      <p:sp>
        <p:nvSpPr>
          <p:cNvPr id="64" name="Obdélník 63"/>
          <p:cNvSpPr/>
          <p:nvPr/>
        </p:nvSpPr>
        <p:spPr>
          <a:xfrm>
            <a:off x="4240186" y="6160409"/>
            <a:ext cx="353917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 smtClean="0">
                <a:solidFill>
                  <a:srgbClr val="21B0E7"/>
                </a:solidFill>
                <a:latin typeface="+mn-lt"/>
              </a:rPr>
              <a:t>Socioekonomický status </a:t>
            </a:r>
            <a:r>
              <a:rPr lang="cs-CZ" sz="1900" dirty="0">
                <a:solidFill>
                  <a:srgbClr val="21B0E7"/>
                </a:solidFill>
                <a:latin typeface="+mn-lt"/>
              </a:rPr>
              <a:t>(SES)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3228608" y="5633459"/>
            <a:ext cx="217867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>
                <a:solidFill>
                  <a:srgbClr val="21B0E7"/>
                </a:solidFill>
                <a:latin typeface="+mn-lt"/>
              </a:rPr>
              <a:t>Školní prostředí</a:t>
            </a:r>
          </a:p>
        </p:txBody>
      </p:sp>
      <p:sp>
        <p:nvSpPr>
          <p:cNvPr id="67" name="Obdélník 66"/>
          <p:cNvSpPr/>
          <p:nvPr/>
        </p:nvSpPr>
        <p:spPr>
          <a:xfrm>
            <a:off x="2976629" y="4831805"/>
            <a:ext cx="11425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900" dirty="0">
                <a:solidFill>
                  <a:srgbClr val="21B0E7"/>
                </a:solidFill>
                <a:latin typeface="+mn-lt"/>
              </a:rPr>
              <a:t>Vrstevníci</a:t>
            </a:r>
          </a:p>
        </p:txBody>
      </p:sp>
      <p:sp>
        <p:nvSpPr>
          <p:cNvPr id="68" name="Obdélník 67"/>
          <p:cNvSpPr/>
          <p:nvPr/>
        </p:nvSpPr>
        <p:spPr>
          <a:xfrm>
            <a:off x="2507662" y="5254848"/>
            <a:ext cx="218758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 smtClean="0">
                <a:solidFill>
                  <a:srgbClr val="21B0E7"/>
                </a:solidFill>
                <a:latin typeface="+mn-lt"/>
              </a:rPr>
              <a:t>Rodina </a:t>
            </a:r>
            <a:r>
              <a:rPr lang="cs-CZ" sz="1900" dirty="0">
                <a:solidFill>
                  <a:srgbClr val="21B0E7"/>
                </a:solidFill>
                <a:latin typeface="+mn-lt"/>
              </a:rPr>
              <a:t>a vztahy</a:t>
            </a:r>
          </a:p>
        </p:txBody>
      </p:sp>
      <p:cxnSp>
        <p:nvCxnSpPr>
          <p:cNvPr id="69" name="Přímá spojnice se šipkou 68"/>
          <p:cNvCxnSpPr/>
          <p:nvPr/>
        </p:nvCxnSpPr>
        <p:spPr>
          <a:xfrm flipH="1" flipV="1">
            <a:off x="4279825" y="2408125"/>
            <a:ext cx="1433414" cy="1072581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 flipV="1">
            <a:off x="4438716" y="2050413"/>
            <a:ext cx="1304880" cy="1430295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/>
          <p:cNvCxnSpPr/>
          <p:nvPr/>
        </p:nvCxnSpPr>
        <p:spPr>
          <a:xfrm flipH="1" flipV="1">
            <a:off x="4687974" y="1734536"/>
            <a:ext cx="1075988" cy="1746173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V="1">
            <a:off x="5969269" y="1885760"/>
            <a:ext cx="1920547" cy="1594946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 flipV="1">
            <a:off x="5959345" y="1663629"/>
            <a:ext cx="90409" cy="1855485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V="1">
            <a:off x="5969269" y="2246587"/>
            <a:ext cx="2411797" cy="1234120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 flipV="1">
            <a:off x="5983266" y="2532830"/>
            <a:ext cx="2970940" cy="943975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/>
          <p:nvPr/>
        </p:nvCxnSpPr>
        <p:spPr>
          <a:xfrm>
            <a:off x="6205440" y="3667692"/>
            <a:ext cx="2283416" cy="1235335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 flipH="1" flipV="1">
            <a:off x="5269778" y="1298002"/>
            <a:ext cx="622016" cy="2124243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5969269" y="3477809"/>
            <a:ext cx="2509663" cy="938562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5969269" y="3477809"/>
            <a:ext cx="2744991" cy="485375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se šipkou 80"/>
          <p:cNvCxnSpPr/>
          <p:nvPr/>
        </p:nvCxnSpPr>
        <p:spPr>
          <a:xfrm flipV="1">
            <a:off x="6082961" y="3477809"/>
            <a:ext cx="2870389" cy="2897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6082961" y="2940410"/>
            <a:ext cx="3818984" cy="540296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>
            <a:off x="4608045" y="3703779"/>
            <a:ext cx="1239314" cy="1697329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H="1">
            <a:off x="5137549" y="3703779"/>
            <a:ext cx="730177" cy="1969974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/>
          <p:nvPr/>
        </p:nvCxnSpPr>
        <p:spPr>
          <a:xfrm>
            <a:off x="5959343" y="3703779"/>
            <a:ext cx="47576" cy="2436768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se šipkou 86"/>
          <p:cNvCxnSpPr>
            <a:endCxn id="67" idx="3"/>
          </p:cNvCxnSpPr>
          <p:nvPr/>
        </p:nvCxnSpPr>
        <p:spPr>
          <a:xfrm flipH="1">
            <a:off x="4119186" y="3703779"/>
            <a:ext cx="1692123" cy="1320387"/>
          </a:xfrm>
          <a:prstGeom prst="straightConnector1">
            <a:avLst/>
          </a:prstGeom>
          <a:ln w="19050">
            <a:solidFill>
              <a:srgbClr val="2B42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38" y="2959283"/>
            <a:ext cx="1008665" cy="114617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Obdélník 123"/>
          <p:cNvSpPr/>
          <p:nvPr/>
        </p:nvSpPr>
        <p:spPr>
          <a:xfrm>
            <a:off x="7677913" y="5143273"/>
            <a:ext cx="155472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cs-CZ" sz="1900" dirty="0" smtClean="0">
                <a:solidFill>
                  <a:srgbClr val="21B0E7"/>
                </a:solidFill>
                <a:latin typeface="+mn-lt"/>
              </a:rPr>
              <a:t>Volný čas</a:t>
            </a:r>
            <a:endParaRPr lang="cs-CZ" sz="1900" dirty="0">
              <a:solidFill>
                <a:srgbClr val="21B0E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384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6" grpId="0"/>
      <p:bldP spid="67" grpId="0"/>
      <p:bldP spid="68" grpId="0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Studie HBSC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215134" cy="3902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+mn-lt"/>
              </a:rPr>
              <a:t>Hlavní poslání</a:t>
            </a:r>
            <a:endParaRPr lang="en-GB" dirty="0" smtClean="0">
              <a:latin typeface="+mn-lt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cs-CZ" dirty="0" smtClean="0">
                <a:latin typeface="+mn-lt"/>
              </a:rPr>
              <a:t>Zvýšení porozumění o zdraví </a:t>
            </a:r>
            <a:r>
              <a:rPr lang="cs-CZ" dirty="0">
                <a:latin typeface="+mn-lt"/>
              </a:rPr>
              <a:t>a </a:t>
            </a:r>
            <a:r>
              <a:rPr lang="cs-CZ" dirty="0" smtClean="0">
                <a:latin typeface="+mn-lt"/>
              </a:rPr>
              <a:t>životním </a:t>
            </a:r>
            <a:r>
              <a:rPr lang="cs-CZ" dirty="0">
                <a:latin typeface="+mn-lt"/>
              </a:rPr>
              <a:t>stylu dětí a </a:t>
            </a:r>
            <a:r>
              <a:rPr lang="cs-CZ" dirty="0" smtClean="0">
                <a:latin typeface="+mn-lt"/>
              </a:rPr>
              <a:t>školáků, jejich determinantech a korelátech </a:t>
            </a:r>
          </a:p>
          <a:p>
            <a:pPr marL="457200" lvl="1" indent="-457200">
              <a:buFont typeface="+mj-lt"/>
              <a:buAutoNum type="arabicPeriod"/>
            </a:pPr>
            <a:r>
              <a:rPr lang="cs-CZ" dirty="0" smtClean="0">
                <a:latin typeface="+mn-lt"/>
              </a:rPr>
              <a:t>Mezinárodní srovnání a monitoring </a:t>
            </a:r>
            <a:r>
              <a:rPr lang="cs-CZ" dirty="0" smtClean="0">
                <a:latin typeface="+mn-lt"/>
              </a:rPr>
              <a:t>trendů (4letý cyklus)</a:t>
            </a:r>
          </a:p>
          <a:p>
            <a:pPr marL="457200" lvl="1" indent="-457200">
              <a:buFont typeface="+mj-lt"/>
              <a:buAutoNum type="arabicPeriod"/>
            </a:pPr>
            <a:r>
              <a:rPr lang="cs-CZ" dirty="0">
                <a:latin typeface="+mn-lt"/>
              </a:rPr>
              <a:t>Diseminace poznatků </a:t>
            </a:r>
            <a:r>
              <a:rPr lang="cs-CZ" dirty="0" smtClean="0">
                <a:latin typeface="+mn-lt"/>
              </a:rPr>
              <a:t>odborné i laické </a:t>
            </a:r>
            <a:r>
              <a:rPr lang="cs-CZ" dirty="0">
                <a:latin typeface="+mn-lt"/>
              </a:rPr>
              <a:t>veřejnosti (</a:t>
            </a:r>
            <a:r>
              <a:rPr lang="cs-CZ" dirty="0">
                <a:latin typeface="+mn-lt"/>
                <a:hlinkClick r:id="rId2"/>
              </a:rPr>
              <a:t>https://zdravagenerace.cz</a:t>
            </a:r>
            <a:r>
              <a:rPr lang="cs-CZ" dirty="0" smtClean="0">
                <a:latin typeface="+mn-lt"/>
                <a:hlinkClick r:id="rId2"/>
              </a:rPr>
              <a:t>/</a:t>
            </a:r>
            <a:r>
              <a:rPr lang="cs-CZ" dirty="0" smtClean="0">
                <a:latin typeface="+mn-lt"/>
              </a:rPr>
              <a:t>)</a:t>
            </a:r>
          </a:p>
          <a:p>
            <a:pPr marL="457200" lvl="1" indent="-457200">
              <a:buFont typeface="+mj-lt"/>
              <a:buAutoNum type="arabicPeriod"/>
            </a:pPr>
            <a:r>
              <a:rPr lang="cs-CZ" dirty="0" smtClean="0">
                <a:latin typeface="+mn-lt"/>
              </a:rPr>
              <a:t>Tvorba odborných podkladů pro tvorbu strategií, koncepcí a politické rozhodování na mezinárodní, národní i krajské úrovni.</a:t>
            </a:r>
          </a:p>
          <a:p>
            <a:pPr marL="457200" lvl="1" indent="-457200">
              <a:buFont typeface="+mj-lt"/>
              <a:buAutoNum type="arabicPeriod"/>
            </a:pPr>
            <a:r>
              <a:rPr lang="cs-CZ" dirty="0" smtClean="0">
                <a:latin typeface="+mn-lt"/>
              </a:rPr>
              <a:t>Podpora tvorby školních programů </a:t>
            </a:r>
            <a:r>
              <a:rPr lang="cs-CZ" dirty="0">
                <a:latin typeface="+mn-lt"/>
              </a:rPr>
              <a:t>a intervencí (</a:t>
            </a:r>
            <a:r>
              <a:rPr lang="cs-CZ" dirty="0">
                <a:latin typeface="+mn-lt"/>
                <a:hlinkClick r:id="rId3"/>
              </a:rPr>
              <a:t>https://zdravagenerace.cz/</a:t>
            </a:r>
            <a:r>
              <a:rPr lang="cs-CZ" dirty="0" err="1">
                <a:latin typeface="+mn-lt"/>
                <a:hlinkClick r:id="rId3"/>
              </a:rPr>
              <a:t>doskol</a:t>
            </a:r>
            <a:r>
              <a:rPr lang="cs-CZ" dirty="0" smtClean="0">
                <a:latin typeface="+mn-lt"/>
                <a:hlinkClick r:id="rId3"/>
              </a:rPr>
              <a:t>/</a:t>
            </a:r>
            <a:r>
              <a:rPr lang="cs-CZ" dirty="0" smtClean="0">
                <a:latin typeface="+mn-lt"/>
              </a:rPr>
              <a:t>)</a:t>
            </a:r>
          </a:p>
          <a:p>
            <a:pPr lvl="2"/>
            <a:endParaRPr lang="cs-CZ" dirty="0" smtClean="0">
              <a:latin typeface="+mn-lt"/>
            </a:endParaRPr>
          </a:p>
          <a:p>
            <a:pPr lvl="2"/>
            <a:endParaRPr lang="cs-CZ" dirty="0" smtClean="0">
              <a:latin typeface="+mn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14" y="0"/>
            <a:ext cx="1945909" cy="22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63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Studie HBSC v České republice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Od r. 1993/94</a:t>
            </a:r>
            <a:endParaRPr lang="en-GB" b="1" dirty="0" smtClean="0">
              <a:latin typeface="+mn-lt"/>
            </a:endParaRPr>
          </a:p>
          <a:p>
            <a:pPr lvl="1"/>
            <a:r>
              <a:rPr lang="cs-CZ" dirty="0" smtClean="0">
                <a:latin typeface="+mn-lt"/>
              </a:rPr>
              <a:t>Do roku 2010 – Psychiatrické centrum Praha / Státní zdravotní ústav</a:t>
            </a:r>
            <a:endParaRPr lang="en-GB" dirty="0" smtClean="0">
              <a:latin typeface="+mn-lt"/>
            </a:endParaRPr>
          </a:p>
          <a:p>
            <a:pPr lvl="1"/>
            <a:r>
              <a:rPr lang="cs-CZ" dirty="0" smtClean="0">
                <a:latin typeface="+mn-lt"/>
              </a:rPr>
              <a:t>Od roku 2010 – Univerzita Palackého v Olomouci</a:t>
            </a:r>
          </a:p>
          <a:p>
            <a:pPr lvl="1"/>
            <a:r>
              <a:rPr lang="cs-CZ" dirty="0">
                <a:latin typeface="+mn-lt"/>
              </a:rPr>
              <a:t>7 vln sběru </a:t>
            </a:r>
            <a:r>
              <a:rPr lang="cs-CZ" dirty="0" smtClean="0">
                <a:latin typeface="+mn-lt"/>
              </a:rPr>
              <a:t>dat</a:t>
            </a:r>
          </a:p>
          <a:p>
            <a:pPr lvl="2"/>
            <a:r>
              <a:rPr lang="cs-CZ" dirty="0" smtClean="0">
                <a:latin typeface="+mn-lt"/>
              </a:rPr>
              <a:t>2017/2018</a:t>
            </a:r>
          </a:p>
          <a:p>
            <a:pPr lvl="2"/>
            <a:r>
              <a:rPr lang="cs-CZ" dirty="0" smtClean="0">
                <a:latin typeface="+mn-lt"/>
              </a:rPr>
              <a:t>14 krajů</a:t>
            </a:r>
          </a:p>
          <a:p>
            <a:pPr lvl="2"/>
            <a:r>
              <a:rPr lang="cs-CZ" dirty="0" smtClean="0">
                <a:latin typeface="+mn-lt"/>
              </a:rPr>
              <a:t>227 základních škol a víceletých gymnázií (RR=97 %)</a:t>
            </a:r>
          </a:p>
          <a:p>
            <a:pPr lvl="2"/>
            <a:r>
              <a:rPr lang="cs-CZ" dirty="0" smtClean="0">
                <a:latin typeface="+mn-lt"/>
              </a:rPr>
              <a:t>13 377 </a:t>
            </a:r>
            <a:r>
              <a:rPr lang="cs-CZ" dirty="0" smtClean="0">
                <a:latin typeface="+mn-lt"/>
              </a:rPr>
              <a:t>žáků </a:t>
            </a:r>
            <a:r>
              <a:rPr lang="cs-CZ" dirty="0" smtClean="0">
                <a:latin typeface="+mn-lt"/>
              </a:rPr>
              <a:t>(RR=86,4 %)</a:t>
            </a:r>
            <a:endParaRPr lang="cs-CZ" dirty="0">
              <a:latin typeface="+mn-lt"/>
            </a:endParaRPr>
          </a:p>
          <a:p>
            <a:pPr lvl="1"/>
            <a:endParaRPr lang="cs-CZ" dirty="0" smtClean="0">
              <a:latin typeface="+mn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14" y="0"/>
            <a:ext cx="1945909" cy="22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C:\Documents and Settings\Dagmar\Plocha\900px-Flag_of_the_Czech_Republic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429" y="1620000"/>
            <a:ext cx="767071" cy="51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8184776" y="6020685"/>
            <a:ext cx="3541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2"/>
                </a:solidFill>
                <a:cs typeface="Arial" panose="020B0604020202020204" pitchFamily="34" charset="0"/>
              </a:rPr>
              <a:t>*RR </a:t>
            </a:r>
            <a:r>
              <a:rPr lang="cs-CZ" sz="1600" dirty="0">
                <a:solidFill>
                  <a:schemeClr val="accent2"/>
                </a:solidFill>
                <a:cs typeface="Arial" panose="020B0604020202020204" pitchFamily="34" charset="0"/>
              </a:rPr>
              <a:t>= response </a:t>
            </a:r>
            <a:r>
              <a:rPr lang="cs-CZ" sz="1600" dirty="0" err="1">
                <a:solidFill>
                  <a:schemeClr val="accent2"/>
                </a:solidFill>
                <a:cs typeface="Arial" panose="020B0604020202020204" pitchFamily="34" charset="0"/>
              </a:rPr>
              <a:t>rate</a:t>
            </a:r>
            <a:r>
              <a:rPr lang="cs-CZ" sz="16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chemeClr val="accent2"/>
                </a:solidFill>
                <a:cs typeface="Arial" panose="020B0604020202020204" pitchFamily="34" charset="0"/>
              </a:rPr>
              <a:t>| </a:t>
            </a:r>
            <a:r>
              <a:rPr lang="cs-CZ" sz="1600" dirty="0" smtClean="0">
                <a:solidFill>
                  <a:schemeClr val="accent2"/>
                </a:solidFill>
                <a:cs typeface="Arial" panose="020B0604020202020204" pitchFamily="34" charset="0"/>
              </a:rPr>
              <a:t>míra návratnosti</a:t>
            </a:r>
            <a:endParaRPr lang="cs-CZ" sz="16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2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Sběr dat „COVID 2020“</a:t>
            </a:r>
            <a:endParaRPr lang="cs-CZ" dirty="0">
              <a:latin typeface="+mn-lt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43" y="158170"/>
            <a:ext cx="6864763" cy="6290088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972870" y="2460570"/>
            <a:ext cx="5411305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+mn-lt"/>
              </a:rPr>
              <a:t>Červen 2020</a:t>
            </a:r>
            <a:endParaRPr lang="en-GB" dirty="0" smtClean="0">
              <a:latin typeface="+mn-lt"/>
            </a:endParaRPr>
          </a:p>
          <a:p>
            <a:pPr lvl="1"/>
            <a:r>
              <a:rPr lang="cs-CZ" dirty="0" smtClean="0">
                <a:latin typeface="+mn-lt"/>
              </a:rPr>
              <a:t>234 oslovených škol (RR=61,5 %)</a:t>
            </a:r>
            <a:endParaRPr lang="en-GB" dirty="0" smtClean="0">
              <a:latin typeface="+mn-lt"/>
            </a:endParaRPr>
          </a:p>
          <a:p>
            <a:pPr lvl="1"/>
            <a:r>
              <a:rPr lang="cs-CZ" dirty="0" smtClean="0">
                <a:latin typeface="+mn-lt"/>
              </a:rPr>
              <a:t>On-line +</a:t>
            </a:r>
            <a:r>
              <a:rPr lang="cs-CZ" i="1" dirty="0" smtClean="0">
                <a:latin typeface="+mn-lt"/>
              </a:rPr>
              <a:t> papírově</a:t>
            </a:r>
          </a:p>
          <a:p>
            <a:pPr lvl="1"/>
            <a:r>
              <a:rPr lang="cs-CZ" dirty="0" smtClean="0">
                <a:latin typeface="+mn-lt"/>
              </a:rPr>
              <a:t>RR na úrovni žáků = 18,8 %</a:t>
            </a:r>
          </a:p>
        </p:txBody>
      </p:sp>
    </p:spTree>
    <p:extLst>
      <p:ext uri="{BB962C8B-B14F-4D97-AF65-F5344CB8AC3E}">
        <p14:creationId xmlns:p14="http://schemas.microsoft.com/office/powerpoint/2010/main" val="927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>
                <a:latin typeface="+mn-lt"/>
              </a:rPr>
              <a:t>Sběr dat „COVID 2020“</a:t>
            </a:r>
            <a:endParaRPr lang="cs-CZ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72870" y="2460571"/>
            <a:ext cx="5411305" cy="5985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189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latin typeface="+mn-lt"/>
              </a:rPr>
              <a:t>Výzkumný soubor</a:t>
            </a:r>
            <a:endParaRPr lang="en-GB" b="1" dirty="0" smtClean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2942707"/>
            <a:ext cx="11497439" cy="246056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5637" y="5403273"/>
            <a:ext cx="1149743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800" i="1" baseline="30000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cs-CZ" sz="1800" i="1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popř.</a:t>
            </a:r>
            <a:r>
              <a:rPr lang="cs-CZ" sz="1800" i="1" baseline="30000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odpovídající ročníky víceletých gymnázií; </a:t>
            </a:r>
            <a:r>
              <a:rPr lang="cs-CZ" sz="1800" b="1" baseline="30000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800" b="1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procentuální zastoupení žáků dle pohlaví v daném ročníku; </a:t>
            </a:r>
            <a:r>
              <a:rPr lang="cs-CZ" sz="1800" b="1" baseline="30000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1800" b="1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procentuální zastoupení žáků navštěvujících daný ročník v rámci finálního výzkumného souboru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800" i="1" dirty="0">
                <a:solidFill>
                  <a:srgbClr val="2B42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aritmetický průměr, SD = směrodatná odchylka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1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cz_16x9.potx" id="{193B350C-BD93-44C2-AA23-001E80B1E4DC}" vid="{080CA9D0-FE38-4C67-AC33-3149459E10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UP_prezentace_cz_16x9</Template>
  <TotalTime>2093</TotalTime>
  <Words>766</Words>
  <Application>Microsoft Office PowerPoint</Application>
  <PresentationFormat>Vlastní</PresentationFormat>
  <Paragraphs>177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Motiv Office</vt:lpstr>
      <vt:lpstr>České děti: Korona krize jako šance k pozitivní změně?</vt:lpstr>
      <vt:lpstr>Studie HBSC</vt:lpstr>
      <vt:lpstr>Studie HBSC</vt:lpstr>
      <vt:lpstr>Studie HBSC</vt:lpstr>
      <vt:lpstr>Prezentace aplikace PowerPoint</vt:lpstr>
      <vt:lpstr>Studie HBSC</vt:lpstr>
      <vt:lpstr>Studie HBSC v České republice</vt:lpstr>
      <vt:lpstr>Sběr dat „COVID 2020“</vt:lpstr>
      <vt:lpstr>Sběr dat „COVID 2020“</vt:lpstr>
      <vt:lpstr>Sběr dat „COVID 2020“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Hlavní zjištění</vt:lpstr>
      <vt:lpstr>Limity ke zvážení</vt:lpstr>
      <vt:lpstr>České děti: Korona krize jako šance k pozitivní změně?</vt:lpstr>
    </vt:vector>
  </TitlesOfParts>
  <Company>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Badura</dc:creator>
  <cp:lastModifiedBy>Petr Badura</cp:lastModifiedBy>
  <cp:revision>132</cp:revision>
  <dcterms:created xsi:type="dcterms:W3CDTF">2021-10-18T08:52:11Z</dcterms:created>
  <dcterms:modified xsi:type="dcterms:W3CDTF">2021-10-20T19:19:25Z</dcterms:modified>
</cp:coreProperties>
</file>